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4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4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5.xml" ContentType="application/vnd.openxmlformats-officedocument.drawingml.chart+xml"/>
  <Override PartName="/ppt/notesSlides/notesSlide7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8.xml" ContentType="application/vnd.openxmlformats-officedocument.presentationml.notesSlide+xml"/>
  <Override PartName="/ppt/charts/chart18.xml" ContentType="application/vnd.openxmlformats-officedocument.drawingml.chart+xml"/>
  <Override PartName="/ppt/drawings/drawing5.xml" ContentType="application/vnd.openxmlformats-officedocument.drawingml.chartshapes+xml"/>
  <Override PartName="/ppt/charts/chart19.xml" ContentType="application/vnd.openxmlformats-officedocument.drawingml.chart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78" r:id="rId3"/>
    <p:sldId id="420" r:id="rId4"/>
    <p:sldId id="421" r:id="rId5"/>
    <p:sldId id="422" r:id="rId6"/>
    <p:sldId id="427" r:id="rId7"/>
    <p:sldId id="294" r:id="rId8"/>
    <p:sldId id="257" r:id="rId9"/>
    <p:sldId id="259" r:id="rId10"/>
    <p:sldId id="424" r:id="rId11"/>
    <p:sldId id="403" r:id="rId12"/>
    <p:sldId id="405" r:id="rId13"/>
    <p:sldId id="425" r:id="rId14"/>
    <p:sldId id="426" r:id="rId15"/>
    <p:sldId id="406" r:id="rId16"/>
    <p:sldId id="408" r:id="rId17"/>
    <p:sldId id="428" r:id="rId18"/>
    <p:sldId id="423" r:id="rId19"/>
    <p:sldId id="411" r:id="rId20"/>
    <p:sldId id="418" r:id="rId21"/>
    <p:sldId id="419" r:id="rId22"/>
    <p:sldId id="266" r:id="rId23"/>
    <p:sldId id="275" r:id="rId24"/>
    <p:sldId id="268" r:id="rId25"/>
    <p:sldId id="269" r:id="rId26"/>
    <p:sldId id="332" r:id="rId27"/>
    <p:sldId id="335" r:id="rId28"/>
    <p:sldId id="286" r:id="rId29"/>
    <p:sldId id="288" r:id="rId30"/>
    <p:sldId id="287" r:id="rId31"/>
    <p:sldId id="319" r:id="rId32"/>
    <p:sldId id="377" r:id="rId33"/>
    <p:sldId id="391" r:id="rId34"/>
    <p:sldId id="390" r:id="rId35"/>
    <p:sldId id="374" r:id="rId36"/>
    <p:sldId id="412" r:id="rId37"/>
    <p:sldId id="413" r:id="rId38"/>
    <p:sldId id="414" r:id="rId39"/>
    <p:sldId id="415" r:id="rId40"/>
    <p:sldId id="416" r:id="rId41"/>
    <p:sldId id="417" r:id="rId4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53F467FA-2BEC-4F40-829C-3A2FBFE4B672}">
          <p14:sldIdLst>
            <p14:sldId id="256"/>
            <p14:sldId id="278"/>
            <p14:sldId id="420"/>
            <p14:sldId id="421"/>
            <p14:sldId id="422"/>
            <p14:sldId id="427"/>
            <p14:sldId id="294"/>
            <p14:sldId id="257"/>
            <p14:sldId id="259"/>
            <p14:sldId id="424"/>
            <p14:sldId id="403"/>
            <p14:sldId id="405"/>
            <p14:sldId id="425"/>
            <p14:sldId id="426"/>
          </p14:sldIdLst>
        </p14:section>
        <p14:section name="Sezione senza titolo" id="{A3F0C834-6B07-4E61-94BC-A8130CF6F272}">
          <p14:sldIdLst>
            <p14:sldId id="406"/>
            <p14:sldId id="408"/>
            <p14:sldId id="428"/>
            <p14:sldId id="423"/>
            <p14:sldId id="411"/>
            <p14:sldId id="418"/>
            <p14:sldId id="419"/>
            <p14:sldId id="266"/>
            <p14:sldId id="275"/>
            <p14:sldId id="268"/>
            <p14:sldId id="269"/>
            <p14:sldId id="332"/>
            <p14:sldId id="335"/>
            <p14:sldId id="286"/>
            <p14:sldId id="288"/>
            <p14:sldId id="287"/>
            <p14:sldId id="319"/>
            <p14:sldId id="377"/>
            <p14:sldId id="391"/>
            <p14:sldId id="390"/>
            <p14:sldId id="374"/>
            <p14:sldId id="412"/>
            <p14:sldId id="413"/>
            <p14:sldId id="414"/>
            <p14:sldId id="415"/>
            <p14:sldId id="416"/>
            <p14:sldId id="4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9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ridico\OneDrive%20-%20Universit&#225;%20Degli%20Studi%20Roma%20Tre\paper%202018\SEMINARIO%20BOLOGNA%2018%20MAGGIO\ctc%20inps%202017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produttivi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sobarlet\Library\Containers\com.apple.mail\Data\Library\Mail%20Downloads\F2111C69-D362-414F-BFD2-9DF4A311D044\tassi%20natalita&#768;%20europa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BOSNIA2\Seg-Pres\PRESIDENZA\A02%20-%20ATTIVITA'%20TECNICO%20SCIENTIFICHE\B%20-%20PRESENTAZIONI,%20INTERVENTI,%20INTERVISTE\2019\2019_II%20semestre\09.25%20Brescia\Materiali\Popolazione%20et&#224;%20in%20ascissa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sobarlet\Library\Containers\com.apple.mail\Data\Library\Mail%20Downloads\10FCBC38-B47F-43B8-B402-0701DA948C85\Slide%204%20new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hyperv4balbo\SERVER-SALUTE\Richieste%20varie\2018\Italia%20Longeva_DATI\Piramidi%20di%20et&#224;\FIGURA%203.2.xlsx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hyperv4balbo\SERVER-SALUTE\Richieste%20varie\2018\Italia%20Longeva_DATI\Piramidi%20di%20et&#224;\FIGURA%203.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Lavori\8MISCELLANEA%20(paper,schede,%20leggi,%20eccetera)\Commissione%20europea%2020191106\MercatoLavoro_20191106_v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fioravanti\Documents\REIRDC\Report%2009102019\Dati%20per%20slide%20C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fioravanti\Documents\REIRDC\Report%2009102019\RDC_09102019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fioravanti\Documents\REIRDC\Report%2009102019\RDC_09102019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urizio.brioni\AppData\Local\Microsoft\Windows\Temporary%20Internet%20Files\Content.Outlook\S54R9MX3\indice%20di%20disuguaglianza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sfioravanti\Documents\REIRDC\Report%2009102019\Dati%20per%20slide%20CE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_LAVORI\Copia%20di%20Tavole%20stat%20stima%20salario%20minimo%20(con%2013ma)%20aggiornamento%20al%202018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Foglio1!$B$2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Foglio1!$A$3:$A$6</c:f>
              <c:strCache>
                <c:ptCount val="4"/>
                <c:pt idx="0">
                  <c:v>Assunzioni a tempo indeterminato</c:v>
                </c:pt>
                <c:pt idx="1">
                  <c:v>Assunzioni a termine</c:v>
                </c:pt>
                <c:pt idx="2">
                  <c:v>Assunzioni in apprendistato</c:v>
                </c:pt>
                <c:pt idx="3">
                  <c:v>Assunzioni stagionali</c:v>
                </c:pt>
              </c:strCache>
            </c:strRef>
          </c:cat>
          <c:val>
            <c:numRef>
              <c:f>Foglio1!$B$3:$B$6</c:f>
              <c:numCache>
                <c:formatCode>General</c:formatCode>
                <c:ptCount val="4"/>
                <c:pt idx="0">
                  <c:v>1176015</c:v>
                </c:pt>
                <c:pt idx="1">
                  <c:v>4811984</c:v>
                </c:pt>
                <c:pt idx="2">
                  <c:v>285541</c:v>
                </c:pt>
                <c:pt idx="3">
                  <c:v>685873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6D-4991-BF96-C9688780AD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253815552"/>
        <c:axId val="-1253815008"/>
      </c:barChart>
      <c:catAx>
        <c:axId val="-1253815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it-IT"/>
          </a:p>
        </c:txPr>
        <c:crossAx val="-1253815008"/>
        <c:crosses val="autoZero"/>
        <c:auto val="1"/>
        <c:lblAlgn val="ctr"/>
        <c:lblOffset val="100"/>
        <c:noMultiLvlLbl val="0"/>
      </c:catAx>
      <c:valAx>
        <c:axId val="-1253815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it-IT"/>
          </a:p>
        </c:txPr>
        <c:crossAx val="-1253815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/>
      </a:pPr>
      <a:endParaRPr lang="it-I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42607174103238"/>
          <c:y val="8.0208515602216396E-2"/>
          <c:w val="0.83601837270341206"/>
          <c:h val="0.80976013414989789"/>
        </c:manualLayout>
      </c:layout>
      <c:scatterChart>
        <c:scatterStyle val="lineMarker"/>
        <c:varyColors val="0"/>
        <c:ser>
          <c:idx val="0"/>
          <c:order val="0"/>
          <c:tx>
            <c:strRef>
              <c:f>Foglio1!$D$3</c:f>
              <c:strCache>
                <c:ptCount val="1"/>
                <c:pt idx="0">
                  <c:v>Ore Lavorate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FF0000"/>
                        </a:solidFill>
                      </a:rPr>
                      <a:t>ITALIA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F57-4D88-B69D-35B21D80820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D4C4B16C-4192-4FC0-A58B-C9E0A05B6756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8F57-4D88-B69D-35B21D80820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37ADD068-73C3-415D-AB22-CA62AAA6F6CA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8F57-4D88-B69D-35B21D808205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EEC3E4F1-CF8F-4FB7-BEE2-C95C29F62863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8F57-4D88-B69D-35B21D808205}"/>
                </c:ext>
              </c:extLst>
            </c:dLbl>
            <c:dLbl>
              <c:idx val="4"/>
              <c:layout>
                <c:manualLayout>
                  <c:x val="-5.0000000000000024E-2"/>
                  <c:y val="-4.6296296296296384E-2"/>
                </c:manualLayout>
              </c:layout>
              <c:tx>
                <c:rich>
                  <a:bodyPr/>
                  <a:lstStyle/>
                  <a:p>
                    <a:fld id="{9EB08E7E-622E-409A-B47C-7E268A9997AB}" type="CELLRANGE">
                      <a:rPr lang="en-US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8F57-4D88-B69D-35B21D808205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6BAEE709-1DAD-4000-8327-81E620A789FB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8F57-4D88-B69D-35B21D808205}"/>
                </c:ext>
              </c:extLst>
            </c:dLbl>
            <c:dLbl>
              <c:idx val="6"/>
              <c:layout>
                <c:manualLayout>
                  <c:x val="-1.6568412933903251E-3"/>
                  <c:y val="1.6972803993133747E-2"/>
                </c:manualLayout>
              </c:layout>
              <c:tx>
                <c:rich>
                  <a:bodyPr/>
                  <a:lstStyle/>
                  <a:p>
                    <a:fld id="{CA898D4B-EC2E-491D-BA07-881D524DA8D8}" type="CELLRANGE">
                      <a:rPr lang="en-US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8F57-4D88-B69D-35B21D808205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18477E58-0CDD-44C8-BB77-144DB8F5D68F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8F57-4D88-B69D-35B21D8082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0"/>
              </c:ext>
            </c:extLst>
          </c:dLbls>
          <c:xVal>
            <c:numRef>
              <c:f>Foglio1!$C$4:$C$11</c:f>
              <c:numCache>
                <c:formatCode>General</c:formatCode>
                <c:ptCount val="8"/>
                <c:pt idx="0">
                  <c:v>11.5</c:v>
                </c:pt>
                <c:pt idx="1">
                  <c:v>8</c:v>
                </c:pt>
                <c:pt idx="2">
                  <c:v>9</c:v>
                </c:pt>
                <c:pt idx="3">
                  <c:v>17</c:v>
                </c:pt>
                <c:pt idx="4">
                  <c:v>3.8</c:v>
                </c:pt>
                <c:pt idx="5">
                  <c:v>4.8</c:v>
                </c:pt>
                <c:pt idx="6">
                  <c:v>3.5</c:v>
                </c:pt>
                <c:pt idx="7">
                  <c:v>21</c:v>
                </c:pt>
              </c:numCache>
            </c:numRef>
          </c:xVal>
          <c:yVal>
            <c:numRef>
              <c:f>Foglio1!$D$4:$D$11</c:f>
              <c:numCache>
                <c:formatCode>General</c:formatCode>
                <c:ptCount val="8"/>
                <c:pt idx="0">
                  <c:v>1750</c:v>
                </c:pt>
                <c:pt idx="1">
                  <c:v>1650</c:v>
                </c:pt>
                <c:pt idx="2">
                  <c:v>1475</c:v>
                </c:pt>
                <c:pt idx="3">
                  <c:v>1700</c:v>
                </c:pt>
                <c:pt idx="4">
                  <c:v>1430</c:v>
                </c:pt>
                <c:pt idx="5">
                  <c:v>1410</c:v>
                </c:pt>
                <c:pt idx="6">
                  <c:v>1350</c:v>
                </c:pt>
                <c:pt idx="7">
                  <c:v>2050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Foglio1!$B$4:$B$11</c15:f>
                <c15:dlblRangeCache>
                  <c:ptCount val="8"/>
                  <c:pt idx="0">
                    <c:v>Italia</c:v>
                  </c:pt>
                  <c:pt idx="1">
                    <c:v>Finlandia</c:v>
                  </c:pt>
                  <c:pt idx="2">
                    <c:v>Francia</c:v>
                  </c:pt>
                  <c:pt idx="3">
                    <c:v>Spagna</c:v>
                  </c:pt>
                  <c:pt idx="4">
                    <c:v>Olanda</c:v>
                  </c:pt>
                  <c:pt idx="5">
                    <c:v>Danimarca</c:v>
                  </c:pt>
                  <c:pt idx="6">
                    <c:v>Germania</c:v>
                  </c:pt>
                  <c:pt idx="7">
                    <c:v>Grecia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8F57-4D88-B69D-35B21D8082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865842000"/>
        <c:axId val="-865840912"/>
      </c:scatterChart>
      <c:valAx>
        <c:axId val="-8658420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Tasso</a:t>
                </a:r>
                <a:r>
                  <a:rPr lang="en-US" sz="1600" b="1" baseline="0"/>
                  <a:t> Disoccupazione</a:t>
                </a:r>
              </a:p>
              <a:p>
                <a:pPr>
                  <a:defRPr sz="1600"/>
                </a:pPr>
                <a:endParaRPr lang="en-US" sz="1600"/>
              </a:p>
            </c:rich>
          </c:tx>
          <c:layout>
            <c:manualLayout>
              <c:xMode val="edge"/>
              <c:yMode val="edge"/>
              <c:x val="0.75260763336789649"/>
              <c:y val="0.846318228428740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865840912"/>
        <c:crosses val="autoZero"/>
        <c:crossBetween val="midCat"/>
      </c:valAx>
      <c:valAx>
        <c:axId val="-865840912"/>
        <c:scaling>
          <c:orientation val="minMax"/>
          <c:min val="12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/>
                  <a:t>Ore lavorate</a:t>
                </a:r>
              </a:p>
              <a:p>
                <a:pPr>
                  <a:defRPr sz="1800"/>
                </a:pPr>
                <a:endParaRPr lang="en-US" sz="18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865842000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679437003508797E-2"/>
          <c:y val="3.3191389192942802E-2"/>
          <c:w val="0.86506773411314497"/>
          <c:h val="0.79803796296295904"/>
        </c:manualLayout>
      </c:layout>
      <c:lineChart>
        <c:grouping val="standard"/>
        <c:varyColors val="0"/>
        <c:ser>
          <c:idx val="4"/>
          <c:order val="0"/>
          <c:tx>
            <c:strRef>
              <c:f>quote!$B$2</c:f>
              <c:strCache>
                <c:ptCount val="1"/>
                <c:pt idx="0">
                  <c:v>1970-2010</c:v>
                </c:pt>
              </c:strCache>
            </c:strRef>
          </c:tx>
          <c:spPr>
            <a:ln w="38100">
              <a:solidFill>
                <a:schemeClr val="accent1"/>
              </a:solidFill>
              <a:prstDash val="sysDash"/>
            </a:ln>
          </c:spPr>
          <c:marker>
            <c:symbol val="none"/>
          </c:marker>
          <c:cat>
            <c:strRef>
              <c:f>quote!$C$1:$AY$1</c:f>
              <c:strCache>
                <c:ptCount val="49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</c:strCache>
            </c:strRef>
          </c:cat>
          <c:val>
            <c:numRef>
              <c:f>quote!$C$2:$AY$2</c:f>
              <c:numCache>
                <c:formatCode>#,##0.000_ ;\-#,##0.000\ </c:formatCode>
                <c:ptCount val="49"/>
                <c:pt idx="0">
                  <c:v>0.73019826117264997</c:v>
                </c:pt>
                <c:pt idx="1">
                  <c:v>0.75670114500781205</c:v>
                </c:pt>
                <c:pt idx="2">
                  <c:v>0.75358537733001096</c:v>
                </c:pt>
                <c:pt idx="3">
                  <c:v>0.74599984695807997</c:v>
                </c:pt>
                <c:pt idx="4">
                  <c:v>0.73543283574122198</c:v>
                </c:pt>
                <c:pt idx="5">
                  <c:v>0.75734133482031696</c:v>
                </c:pt>
                <c:pt idx="6">
                  <c:v>0.74628287137279603</c:v>
                </c:pt>
                <c:pt idx="7">
                  <c:v>0.75089221383502103</c:v>
                </c:pt>
                <c:pt idx="8">
                  <c:v>0.74573378187961403</c:v>
                </c:pt>
                <c:pt idx="9">
                  <c:v>0.73555636913727596</c:v>
                </c:pt>
                <c:pt idx="10">
                  <c:v>0.73223826822287297</c:v>
                </c:pt>
                <c:pt idx="11">
                  <c:v>0.745530645121388</c:v>
                </c:pt>
                <c:pt idx="12">
                  <c:v>0.74136743141845496</c:v>
                </c:pt>
                <c:pt idx="13">
                  <c:v>0.74693546427062596</c:v>
                </c:pt>
                <c:pt idx="14">
                  <c:v>0.73185929874393196</c:v>
                </c:pt>
                <c:pt idx="15">
                  <c:v>0.72396718307697205</c:v>
                </c:pt>
                <c:pt idx="16">
                  <c:v>0.70974865340603499</c:v>
                </c:pt>
                <c:pt idx="17">
                  <c:v>0.70854947114681199</c:v>
                </c:pt>
                <c:pt idx="18">
                  <c:v>0.70394032072329005</c:v>
                </c:pt>
                <c:pt idx="19">
                  <c:v>0.69830588953635597</c:v>
                </c:pt>
                <c:pt idx="20">
                  <c:v>0.70991585843632798</c:v>
                </c:pt>
                <c:pt idx="21">
                  <c:v>0.71709209666664397</c:v>
                </c:pt>
                <c:pt idx="22">
                  <c:v>0.71658003918697299</c:v>
                </c:pt>
                <c:pt idx="23">
                  <c:v>0.70885697616830001</c:v>
                </c:pt>
                <c:pt idx="24">
                  <c:v>0.68693618375344001</c:v>
                </c:pt>
                <c:pt idx="25">
                  <c:v>0.66822338594081598</c:v>
                </c:pt>
                <c:pt idx="26">
                  <c:v>0.66849098157513398</c:v>
                </c:pt>
                <c:pt idx="27">
                  <c:v>0.67466975398262596</c:v>
                </c:pt>
                <c:pt idx="28">
                  <c:v>0.66568059072722296</c:v>
                </c:pt>
                <c:pt idx="29">
                  <c:v>0.66329205431411198</c:v>
                </c:pt>
                <c:pt idx="30">
                  <c:v>0.65306057057937905</c:v>
                </c:pt>
                <c:pt idx="31">
                  <c:v>0.65012432912692297</c:v>
                </c:pt>
                <c:pt idx="32">
                  <c:v>0.65242112753648895</c:v>
                </c:pt>
                <c:pt idx="33">
                  <c:v>0.65825941096773299</c:v>
                </c:pt>
                <c:pt idx="34">
                  <c:v>0.65558341082361504</c:v>
                </c:pt>
                <c:pt idx="35">
                  <c:v>0.661391723559</c:v>
                </c:pt>
                <c:pt idx="36">
                  <c:v>0.66902077272880001</c:v>
                </c:pt>
                <c:pt idx="37">
                  <c:v>0.66294634550540998</c:v>
                </c:pt>
                <c:pt idx="38">
                  <c:v>0.66919738681715402</c:v>
                </c:pt>
                <c:pt idx="39">
                  <c:v>0.67813863812966502</c:v>
                </c:pt>
                <c:pt idx="40">
                  <c:v>0.678017950364042</c:v>
                </c:pt>
                <c:pt idx="41">
                  <c:v>0.66030067138224502</c:v>
                </c:pt>
                <c:pt idx="42">
                  <c:v>0.67153120090063401</c:v>
                </c:pt>
                <c:pt idx="43">
                  <c:v>0.66351667119185498</c:v>
                </c:pt>
                <c:pt idx="44">
                  <c:v>0.65936668761415895</c:v>
                </c:pt>
                <c:pt idx="45">
                  <c:v>0.65815449182304397</c:v>
                </c:pt>
                <c:pt idx="46">
                  <c:v>0.64747598715666199</c:v>
                </c:pt>
                <c:pt idx="47">
                  <c:v>0.64494442581880196</c:v>
                </c:pt>
                <c:pt idx="48">
                  <c:v>0.65156730275156804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FA-B54E-B4DE-697ECA28FA2D}"/>
            </c:ext>
          </c:extLst>
        </c:ser>
        <c:ser>
          <c:idx val="0"/>
          <c:order val="1"/>
          <c:tx>
            <c:strRef>
              <c:f>quote!$B$3</c:f>
              <c:strCache>
                <c:ptCount val="1"/>
                <c:pt idx="0">
                  <c:v>1995-2018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quote!$C$1:$AY$1</c:f>
              <c:strCache>
                <c:ptCount val="49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</c:strCache>
            </c:strRef>
          </c:cat>
          <c:val>
            <c:numRef>
              <c:f>quote!$C$3:$AY$3</c:f>
              <c:numCache>
                <c:formatCode>General</c:formatCode>
                <c:ptCount val="49"/>
                <c:pt idx="25" formatCode="#,##0.000_ ;\-#,##0.000\ ">
                  <c:v>0.63430598467807697</c:v>
                </c:pt>
                <c:pt idx="26" formatCode="#,##0.000_ ;\-#,##0.000\ ">
                  <c:v>0.638792100735188</c:v>
                </c:pt>
                <c:pt idx="27" formatCode="#,##0.000_ ;\-#,##0.000\ ">
                  <c:v>0.64334843363009897</c:v>
                </c:pt>
                <c:pt idx="28" formatCode="#,##0.000_ ;\-#,##0.000\ ">
                  <c:v>0.63749027207532305</c:v>
                </c:pt>
                <c:pt idx="29" formatCode="#,##0.000_ ;\-#,##0.000\ ">
                  <c:v>0.63578880054416997</c:v>
                </c:pt>
                <c:pt idx="30" formatCode="#,##0.000_ ;\-#,##0.000\ ">
                  <c:v>0.62425647169024401</c:v>
                </c:pt>
                <c:pt idx="31" formatCode="#,##0.000_ ;\-#,##0.000\ ">
                  <c:v>0.61909614431500004</c:v>
                </c:pt>
                <c:pt idx="32" formatCode="#,##0.000_ ;\-#,##0.000\ ">
                  <c:v>0.62445769209580204</c:v>
                </c:pt>
                <c:pt idx="33" formatCode="#,##0.000_ ;\-#,##0.000\ ">
                  <c:v>0.63246426765762598</c:v>
                </c:pt>
                <c:pt idx="34" formatCode="#,##0.000_ ;\-#,##0.000\ ">
                  <c:v>0.63276864122904797</c:v>
                </c:pt>
                <c:pt idx="35" formatCode="#,##0.000_ ;\-#,##0.000\ ">
                  <c:v>0.63590590640320099</c:v>
                </c:pt>
                <c:pt idx="36" formatCode="#,##0.000_ ;\-#,##0.000\ ">
                  <c:v>0.642537397712034</c:v>
                </c:pt>
                <c:pt idx="37" formatCode="#,##0.000_ ;\-#,##0.000\ ">
                  <c:v>0.63879472191123898</c:v>
                </c:pt>
                <c:pt idx="38" formatCode="#,##0.000_ ;\-#,##0.000\ ">
                  <c:v>0.64435842074146799</c:v>
                </c:pt>
                <c:pt idx="39" formatCode="#,##0.000_ ;\-#,##0.000\ ">
                  <c:v>0.661097763397959</c:v>
                </c:pt>
                <c:pt idx="40" formatCode="#,##0.000_ ;\-#,##0.000\ ">
                  <c:v>0.66406201577477297</c:v>
                </c:pt>
                <c:pt idx="41" formatCode="#,##0.000_ ;\-#,##0.000\ ">
                  <c:v>0.66030067138224502</c:v>
                </c:pt>
                <c:pt idx="42" formatCode="#,##0.000_ ;\-#,##0.000\ ">
                  <c:v>0.67153120090063401</c:v>
                </c:pt>
                <c:pt idx="43" formatCode="#,##0.000_ ;\-#,##0.000\ ">
                  <c:v>0.66351667119185498</c:v>
                </c:pt>
                <c:pt idx="44" formatCode="#,##0.000_ ;\-#,##0.000\ ">
                  <c:v>0.65936668761415895</c:v>
                </c:pt>
                <c:pt idx="45" formatCode="#,##0.000_ ;\-#,##0.000\ ">
                  <c:v>0.65815449182304397</c:v>
                </c:pt>
                <c:pt idx="46" formatCode="#,##0.000_ ;\-#,##0.000\ ">
                  <c:v>0.64747598715666199</c:v>
                </c:pt>
                <c:pt idx="47" formatCode="#,##0.000_ ;\-#,##0.000\ ">
                  <c:v>0.64494442581880196</c:v>
                </c:pt>
                <c:pt idx="48" formatCode="#,##0.000_ ;\-#,##0.000\ ">
                  <c:v>0.65156730275156804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FA-B54E-B4DE-697ECA28FA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53826976"/>
        <c:axId val="-1303954752"/>
      </c:lineChart>
      <c:catAx>
        <c:axId val="-1253826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800"/>
            </a:pPr>
            <a:endParaRPr lang="it-IT"/>
          </a:p>
        </c:txPr>
        <c:crossAx val="-1303954752"/>
        <c:crosses val="autoZero"/>
        <c:auto val="1"/>
        <c:lblAlgn val="ctr"/>
        <c:lblOffset val="100"/>
        <c:noMultiLvlLbl val="0"/>
      </c:catAx>
      <c:valAx>
        <c:axId val="-1303954752"/>
        <c:scaling>
          <c:orientation val="minMax"/>
          <c:max val="0.76000000000000301"/>
          <c:min val="0.60000000000000098"/>
        </c:scaling>
        <c:delete val="0"/>
        <c:axPos val="l"/>
        <c:majorGridlines/>
        <c:numFmt formatCode="#,##0.00_ ;\-#,##0.00\ 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2000"/>
            </a:pPr>
            <a:endParaRPr lang="it-IT"/>
          </a:p>
        </c:txPr>
        <c:crossAx val="-1253826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038903639399422"/>
          <c:y val="6.1736284513661491E-2"/>
          <c:w val="0.16303298449381587"/>
          <c:h val="0.16038456828303779"/>
        </c:manualLayout>
      </c:layout>
      <c:overlay val="0"/>
      <c:txPr>
        <a:bodyPr/>
        <a:lstStyle/>
        <a:p>
          <a:pPr>
            <a:defRPr sz="220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it-IT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599779743240798E-2"/>
          <c:y val="4.3528728961114302E-2"/>
          <c:w val="0.89626070034460104"/>
          <c:h val="0.83437787049689005"/>
        </c:manualLayout>
      </c:layout>
      <c:lineChart>
        <c:grouping val="standard"/>
        <c:varyColors val="0"/>
        <c:ser>
          <c:idx val="0"/>
          <c:order val="0"/>
          <c:tx>
            <c:strRef>
              <c:f>'percentili earnings'!$A$30</c:f>
              <c:strCache>
                <c:ptCount val="1"/>
                <c:pt idx="0">
                  <c:v>P10</c:v>
                </c:pt>
              </c:strCache>
            </c:strRef>
          </c:tx>
          <c:spPr>
            <a:ln w="476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'percentili earnings'!$B$29:$AR$29</c:f>
              <c:numCache>
                <c:formatCode>General</c:formatCode>
                <c:ptCount val="43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</c:numCache>
            </c:numRef>
          </c:cat>
          <c:val>
            <c:numRef>
              <c:f>'percentili earnings'!$B$30:$AR$30</c:f>
              <c:numCache>
                <c:formatCode>0.0</c:formatCode>
                <c:ptCount val="43"/>
                <c:pt idx="0">
                  <c:v>100</c:v>
                </c:pt>
                <c:pt idx="1">
                  <c:v>100.18643080345311</c:v>
                </c:pt>
                <c:pt idx="2">
                  <c:v>117.66737420198569</c:v>
                </c:pt>
                <c:pt idx="3">
                  <c:v>120.3271094669855</c:v>
                </c:pt>
                <c:pt idx="4">
                  <c:v>130.84378679421309</c:v>
                </c:pt>
                <c:pt idx="5">
                  <c:v>134.23604518991411</c:v>
                </c:pt>
                <c:pt idx="6">
                  <c:v>139.24115818506999</c:v>
                </c:pt>
                <c:pt idx="7">
                  <c:v>144.8275637291049</c:v>
                </c:pt>
                <c:pt idx="8">
                  <c:v>140.51639214024681</c:v>
                </c:pt>
                <c:pt idx="9">
                  <c:v>140.7021303467466</c:v>
                </c:pt>
                <c:pt idx="10">
                  <c:v>141.76905558294251</c:v>
                </c:pt>
                <c:pt idx="11">
                  <c:v>142.90556644245541</c:v>
                </c:pt>
                <c:pt idx="12">
                  <c:v>145.48170118108149</c:v>
                </c:pt>
                <c:pt idx="13">
                  <c:v>150.97835430815681</c:v>
                </c:pt>
                <c:pt idx="14">
                  <c:v>161.66088823522219</c:v>
                </c:pt>
                <c:pt idx="15">
                  <c:v>168.7097733578322</c:v>
                </c:pt>
                <c:pt idx="16">
                  <c:v>173.2840910479807</c:v>
                </c:pt>
                <c:pt idx="17">
                  <c:v>178.74000317779769</c:v>
                </c:pt>
                <c:pt idx="18">
                  <c:v>180.47349187013401</c:v>
                </c:pt>
                <c:pt idx="19">
                  <c:v>168.20988132147491</c:v>
                </c:pt>
                <c:pt idx="20">
                  <c:v>162.10093174660719</c:v>
                </c:pt>
                <c:pt idx="21">
                  <c:v>165.39643027382019</c:v>
                </c:pt>
                <c:pt idx="22">
                  <c:v>162.0813760679234</c:v>
                </c:pt>
                <c:pt idx="23">
                  <c:v>160.91579650686691</c:v>
                </c:pt>
                <c:pt idx="24">
                  <c:v>159.75021694581039</c:v>
                </c:pt>
                <c:pt idx="25">
                  <c:v>161.54864678777611</c:v>
                </c:pt>
                <c:pt idx="26">
                  <c:v>164.2956900099</c:v>
                </c:pt>
                <c:pt idx="27">
                  <c:v>156.04258249033421</c:v>
                </c:pt>
                <c:pt idx="28">
                  <c:v>163.10927142874601</c:v>
                </c:pt>
                <c:pt idx="29">
                  <c:v>160.8081791626096</c:v>
                </c:pt>
                <c:pt idx="30">
                  <c:v>161.85074128244511</c:v>
                </c:pt>
                <c:pt idx="31">
                  <c:v>157.65005927815099</c:v>
                </c:pt>
                <c:pt idx="32">
                  <c:v>145.04365397856179</c:v>
                </c:pt>
                <c:pt idx="33">
                  <c:v>151.95577157337661</c:v>
                </c:pt>
                <c:pt idx="34">
                  <c:v>142.10732808317681</c:v>
                </c:pt>
                <c:pt idx="35">
                  <c:v>132.4643007011525</c:v>
                </c:pt>
                <c:pt idx="36">
                  <c:v>128.49400903635319</c:v>
                </c:pt>
                <c:pt idx="37">
                  <c:v>119.6022863847661</c:v>
                </c:pt>
                <c:pt idx="38">
                  <c:v>124.957608992353</c:v>
                </c:pt>
                <c:pt idx="39">
                  <c:v>129.10822031101679</c:v>
                </c:pt>
                <c:pt idx="40">
                  <c:v>124.2193006400411</c:v>
                </c:pt>
                <c:pt idx="41">
                  <c:v>138.56013167490309</c:v>
                </c:pt>
                <c:pt idx="42">
                  <c:v>122.363181545958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08-41D4-9E27-87494AEEEBB2}"/>
            </c:ext>
          </c:extLst>
        </c:ser>
        <c:ser>
          <c:idx val="1"/>
          <c:order val="1"/>
          <c:tx>
            <c:strRef>
              <c:f>'percentili earnings'!$A$31</c:f>
              <c:strCache>
                <c:ptCount val="1"/>
                <c:pt idx="0">
                  <c:v>P25</c:v>
                </c:pt>
              </c:strCache>
            </c:strRef>
          </c:tx>
          <c:spPr>
            <a:ln w="412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'percentili earnings'!$B$29:$AR$29</c:f>
              <c:numCache>
                <c:formatCode>General</c:formatCode>
                <c:ptCount val="43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</c:numCache>
            </c:numRef>
          </c:cat>
          <c:val>
            <c:numRef>
              <c:f>'percentili earnings'!$B$31:$AR$31</c:f>
              <c:numCache>
                <c:formatCode>0.0</c:formatCode>
                <c:ptCount val="43"/>
                <c:pt idx="0">
                  <c:v>100</c:v>
                </c:pt>
                <c:pt idx="1">
                  <c:v>101.27088607594931</c:v>
                </c:pt>
                <c:pt idx="2">
                  <c:v>119.59070802615101</c:v>
                </c:pt>
                <c:pt idx="3">
                  <c:v>123.1570176658784</c:v>
                </c:pt>
                <c:pt idx="4">
                  <c:v>128.915843650021</c:v>
                </c:pt>
                <c:pt idx="5">
                  <c:v>128.54038113784949</c:v>
                </c:pt>
                <c:pt idx="6">
                  <c:v>133.91336764501321</c:v>
                </c:pt>
                <c:pt idx="7">
                  <c:v>138.47422450966761</c:v>
                </c:pt>
                <c:pt idx="8">
                  <c:v>135.55277507302819</c:v>
                </c:pt>
                <c:pt idx="9">
                  <c:v>137.63138127695089</c:v>
                </c:pt>
                <c:pt idx="10">
                  <c:v>137.20222562247881</c:v>
                </c:pt>
                <c:pt idx="11">
                  <c:v>138.17359855334541</c:v>
                </c:pt>
                <c:pt idx="12">
                  <c:v>139.55946585060511</c:v>
                </c:pt>
                <c:pt idx="13">
                  <c:v>143.55863124217561</c:v>
                </c:pt>
                <c:pt idx="14">
                  <c:v>151.4612602587286</c:v>
                </c:pt>
                <c:pt idx="15">
                  <c:v>155.77270830435381</c:v>
                </c:pt>
                <c:pt idx="16">
                  <c:v>160.84865767144251</c:v>
                </c:pt>
                <c:pt idx="17">
                  <c:v>162.17804979830291</c:v>
                </c:pt>
                <c:pt idx="18">
                  <c:v>162.07455835303941</c:v>
                </c:pt>
                <c:pt idx="19">
                  <c:v>155.229517318125</c:v>
                </c:pt>
                <c:pt idx="20">
                  <c:v>150.20990402003059</c:v>
                </c:pt>
                <c:pt idx="21">
                  <c:v>150.72750034775351</c:v>
                </c:pt>
                <c:pt idx="22">
                  <c:v>151.3405202392544</c:v>
                </c:pt>
                <c:pt idx="23">
                  <c:v>150.47753512310479</c:v>
                </c:pt>
                <c:pt idx="24">
                  <c:v>149.61455000695489</c:v>
                </c:pt>
                <c:pt idx="25">
                  <c:v>150.00236472388369</c:v>
                </c:pt>
                <c:pt idx="26">
                  <c:v>149.4093754346919</c:v>
                </c:pt>
                <c:pt idx="27">
                  <c:v>143.49659201557941</c:v>
                </c:pt>
                <c:pt idx="28">
                  <c:v>148.36597579635551</c:v>
                </c:pt>
                <c:pt idx="29">
                  <c:v>147.8083182640145</c:v>
                </c:pt>
                <c:pt idx="30">
                  <c:v>148.50535540408961</c:v>
                </c:pt>
                <c:pt idx="31">
                  <c:v>147.21685909027681</c:v>
                </c:pt>
                <c:pt idx="32">
                  <c:v>141.4488802336904</c:v>
                </c:pt>
                <c:pt idx="33">
                  <c:v>144.30838781471701</c:v>
                </c:pt>
                <c:pt idx="34">
                  <c:v>139.54472110168311</c:v>
                </c:pt>
                <c:pt idx="35">
                  <c:v>136.06899429684211</c:v>
                </c:pt>
                <c:pt idx="36">
                  <c:v>134.09787174850459</c:v>
                </c:pt>
                <c:pt idx="37">
                  <c:v>127.11466128807901</c:v>
                </c:pt>
                <c:pt idx="38">
                  <c:v>128.38255668382249</c:v>
                </c:pt>
                <c:pt idx="39">
                  <c:v>129.05828348866331</c:v>
                </c:pt>
                <c:pt idx="40">
                  <c:v>126.41535679510361</c:v>
                </c:pt>
                <c:pt idx="41">
                  <c:v>134.97009319794131</c:v>
                </c:pt>
                <c:pt idx="42">
                  <c:v>126.9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08-41D4-9E27-87494AEEEBB2}"/>
            </c:ext>
          </c:extLst>
        </c:ser>
        <c:ser>
          <c:idx val="2"/>
          <c:order val="2"/>
          <c:tx>
            <c:strRef>
              <c:f>'percentili earnings'!$A$32</c:f>
              <c:strCache>
                <c:ptCount val="1"/>
                <c:pt idx="0">
                  <c:v>P50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lgDash"/>
              <a:round/>
            </a:ln>
            <a:effectLst/>
          </c:spPr>
          <c:marker>
            <c:symbol val="none"/>
          </c:marker>
          <c:cat>
            <c:numRef>
              <c:f>'percentili earnings'!$B$29:$AR$29</c:f>
              <c:numCache>
                <c:formatCode>General</c:formatCode>
                <c:ptCount val="43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</c:numCache>
            </c:numRef>
          </c:cat>
          <c:val>
            <c:numRef>
              <c:f>'percentili earnings'!$B$32:$AR$32</c:f>
              <c:numCache>
                <c:formatCode>0.0</c:formatCode>
                <c:ptCount val="43"/>
                <c:pt idx="0">
                  <c:v>100</c:v>
                </c:pt>
                <c:pt idx="1">
                  <c:v>106.1745256885857</c:v>
                </c:pt>
                <c:pt idx="2">
                  <c:v>117.69937271593879</c:v>
                </c:pt>
                <c:pt idx="3">
                  <c:v>121.3468273106367</c:v>
                </c:pt>
                <c:pt idx="4">
                  <c:v>124.9267539302371</c:v>
                </c:pt>
                <c:pt idx="5">
                  <c:v>125.46479940923911</c:v>
                </c:pt>
                <c:pt idx="6">
                  <c:v>129.40952231581741</c:v>
                </c:pt>
                <c:pt idx="7">
                  <c:v>129.80633993292221</c:v>
                </c:pt>
                <c:pt idx="8">
                  <c:v>129.93645835375511</c:v>
                </c:pt>
                <c:pt idx="9">
                  <c:v>130.84496375635621</c:v>
                </c:pt>
                <c:pt idx="10">
                  <c:v>132.60577385970299</c:v>
                </c:pt>
                <c:pt idx="11">
                  <c:v>132.61405148245689</c:v>
                </c:pt>
                <c:pt idx="12">
                  <c:v>135.32504554507781</c:v>
                </c:pt>
                <c:pt idx="13">
                  <c:v>137.9603792312993</c:v>
                </c:pt>
                <c:pt idx="14">
                  <c:v>138.90744092935921</c:v>
                </c:pt>
                <c:pt idx="15">
                  <c:v>140.20492199066661</c:v>
                </c:pt>
                <c:pt idx="16">
                  <c:v>145.5500153571686</c:v>
                </c:pt>
                <c:pt idx="17">
                  <c:v>144.34547602502749</c:v>
                </c:pt>
                <c:pt idx="18">
                  <c:v>144.49636111347101</c:v>
                </c:pt>
                <c:pt idx="19">
                  <c:v>143.56701643253339</c:v>
                </c:pt>
                <c:pt idx="20">
                  <c:v>140.52978237839341</c:v>
                </c:pt>
                <c:pt idx="21">
                  <c:v>140.51605895119619</c:v>
                </c:pt>
                <c:pt idx="22">
                  <c:v>143.64652517740609</c:v>
                </c:pt>
                <c:pt idx="23">
                  <c:v>144.64521310158889</c:v>
                </c:pt>
                <c:pt idx="24">
                  <c:v>145.6439010257717</c:v>
                </c:pt>
                <c:pt idx="25">
                  <c:v>143.95069150824821</c:v>
                </c:pt>
                <c:pt idx="26">
                  <c:v>142.5726851519052</c:v>
                </c:pt>
                <c:pt idx="27">
                  <c:v>140.4038027689374</c:v>
                </c:pt>
                <c:pt idx="28">
                  <c:v>140.02680788000649</c:v>
                </c:pt>
                <c:pt idx="29">
                  <c:v>141.38274057567239</c:v>
                </c:pt>
                <c:pt idx="30">
                  <c:v>141.90880528489899</c:v>
                </c:pt>
                <c:pt idx="31">
                  <c:v>142.4266649820978</c:v>
                </c:pt>
                <c:pt idx="32">
                  <c:v>141.3923978022186</c:v>
                </c:pt>
                <c:pt idx="33">
                  <c:v>142.98685673250279</c:v>
                </c:pt>
                <c:pt idx="34">
                  <c:v>141.35892425757351</c:v>
                </c:pt>
                <c:pt idx="35">
                  <c:v>142.76394180395539</c:v>
                </c:pt>
                <c:pt idx="36">
                  <c:v>142.41599120538879</c:v>
                </c:pt>
                <c:pt idx="37">
                  <c:v>137.90766384428781</c:v>
                </c:pt>
                <c:pt idx="38">
                  <c:v>139.1093713581183</c:v>
                </c:pt>
                <c:pt idx="39">
                  <c:v>139.5360319835726</c:v>
                </c:pt>
                <c:pt idx="40">
                  <c:v>138.5194818208156</c:v>
                </c:pt>
                <c:pt idx="41">
                  <c:v>142.04110202750931</c:v>
                </c:pt>
                <c:pt idx="42">
                  <c:v>138.15207154770499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308-41D4-9E27-87494AEEEBB2}"/>
            </c:ext>
          </c:extLst>
        </c:ser>
        <c:ser>
          <c:idx val="3"/>
          <c:order val="3"/>
          <c:tx>
            <c:strRef>
              <c:f>'percentili earnings'!$A$33</c:f>
              <c:strCache>
                <c:ptCount val="1"/>
                <c:pt idx="0">
                  <c:v>P75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prstDash val="lgDash"/>
              <a:round/>
            </a:ln>
            <a:effectLst/>
          </c:spPr>
          <c:marker>
            <c:symbol val="none"/>
          </c:marker>
          <c:cat>
            <c:numRef>
              <c:f>'percentili earnings'!$B$29:$AR$29</c:f>
              <c:numCache>
                <c:formatCode>General</c:formatCode>
                <c:ptCount val="43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</c:numCache>
            </c:numRef>
          </c:cat>
          <c:val>
            <c:numRef>
              <c:f>'percentili earnings'!$B$33:$AR$33</c:f>
              <c:numCache>
                <c:formatCode>0.0</c:formatCode>
                <c:ptCount val="43"/>
                <c:pt idx="0">
                  <c:v>100</c:v>
                </c:pt>
                <c:pt idx="1">
                  <c:v>104.1285814912262</c:v>
                </c:pt>
                <c:pt idx="2">
                  <c:v>111.3597754252212</c:v>
                </c:pt>
                <c:pt idx="3">
                  <c:v>114.05648552901449</c:v>
                </c:pt>
                <c:pt idx="4">
                  <c:v>114.981613457913</c:v>
                </c:pt>
                <c:pt idx="5">
                  <c:v>115.7534338809588</c:v>
                </c:pt>
                <c:pt idx="6">
                  <c:v>119.67551637697071</c:v>
                </c:pt>
                <c:pt idx="7">
                  <c:v>119.3113592574945</c:v>
                </c:pt>
                <c:pt idx="8">
                  <c:v>119.5945120056351</c:v>
                </c:pt>
                <c:pt idx="9">
                  <c:v>121.3280780625246</c:v>
                </c:pt>
                <c:pt idx="10">
                  <c:v>123.1769873003377</c:v>
                </c:pt>
                <c:pt idx="11">
                  <c:v>123.4500403985995</c:v>
                </c:pt>
                <c:pt idx="12">
                  <c:v>127.7492800762394</c:v>
                </c:pt>
                <c:pt idx="13">
                  <c:v>131.2863328430256</c:v>
                </c:pt>
                <c:pt idx="14">
                  <c:v>132.6171559385941</c:v>
                </c:pt>
                <c:pt idx="15">
                  <c:v>134.01385982721831</c:v>
                </c:pt>
                <c:pt idx="16">
                  <c:v>140.12331931467409</c:v>
                </c:pt>
                <c:pt idx="17">
                  <c:v>138.89344092481721</c:v>
                </c:pt>
                <c:pt idx="18">
                  <c:v>138.85293873914941</c:v>
                </c:pt>
                <c:pt idx="19">
                  <c:v>138.20961693840761</c:v>
                </c:pt>
                <c:pt idx="20">
                  <c:v>136.48376804988709</c:v>
                </c:pt>
                <c:pt idx="21">
                  <c:v>137.0426153431809</c:v>
                </c:pt>
                <c:pt idx="22">
                  <c:v>140.69527025627221</c:v>
                </c:pt>
                <c:pt idx="23">
                  <c:v>142.04541216930119</c:v>
                </c:pt>
                <c:pt idx="24">
                  <c:v>143.39555408233031</c:v>
                </c:pt>
                <c:pt idx="25">
                  <c:v>142.01340404814681</c:v>
                </c:pt>
                <c:pt idx="26">
                  <c:v>141.72766164619111</c:v>
                </c:pt>
                <c:pt idx="27">
                  <c:v>140.20577389214611</c:v>
                </c:pt>
                <c:pt idx="28">
                  <c:v>139.01815865255131</c:v>
                </c:pt>
                <c:pt idx="29">
                  <c:v>140.521245519899</c:v>
                </c:pt>
                <c:pt idx="30">
                  <c:v>141.38877954795009</c:v>
                </c:pt>
                <c:pt idx="31">
                  <c:v>142.52926308811041</c:v>
                </c:pt>
                <c:pt idx="32">
                  <c:v>142.2709710165945</c:v>
                </c:pt>
                <c:pt idx="33">
                  <c:v>144.33792910563719</c:v>
                </c:pt>
                <c:pt idx="34">
                  <c:v>143.093548654416</c:v>
                </c:pt>
                <c:pt idx="35">
                  <c:v>145.0739087198823</c:v>
                </c:pt>
                <c:pt idx="36">
                  <c:v>144.9453065114256</c:v>
                </c:pt>
                <c:pt idx="37">
                  <c:v>142.0003003998425</c:v>
                </c:pt>
                <c:pt idx="38">
                  <c:v>143.3437610060287</c:v>
                </c:pt>
                <c:pt idx="39">
                  <c:v>144.25407611510499</c:v>
                </c:pt>
                <c:pt idx="40">
                  <c:v>145.0465101825188</c:v>
                </c:pt>
                <c:pt idx="41">
                  <c:v>146.02022001698819</c:v>
                </c:pt>
                <c:pt idx="42">
                  <c:v>143.4573950154344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308-41D4-9E27-87494AEEEBB2}"/>
            </c:ext>
          </c:extLst>
        </c:ser>
        <c:ser>
          <c:idx val="4"/>
          <c:order val="4"/>
          <c:tx>
            <c:strRef>
              <c:f>'percentili earnings'!$A$34</c:f>
              <c:strCache>
                <c:ptCount val="1"/>
                <c:pt idx="0">
                  <c:v>P90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'percentili earnings'!$B$29:$AR$29</c:f>
              <c:numCache>
                <c:formatCode>General</c:formatCode>
                <c:ptCount val="43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</c:numCache>
            </c:numRef>
          </c:cat>
          <c:val>
            <c:numRef>
              <c:f>'percentili earnings'!$B$34:$AR$34</c:f>
              <c:numCache>
                <c:formatCode>0.0</c:formatCode>
                <c:ptCount val="43"/>
                <c:pt idx="0">
                  <c:v>100</c:v>
                </c:pt>
                <c:pt idx="1">
                  <c:v>102.733693127542</c:v>
                </c:pt>
                <c:pt idx="2">
                  <c:v>106.5649959616316</c:v>
                </c:pt>
                <c:pt idx="3">
                  <c:v>108.50850455658571</c:v>
                </c:pt>
                <c:pt idx="4">
                  <c:v>108.7855266648538</c:v>
                </c:pt>
                <c:pt idx="5">
                  <c:v>109.0639877531729</c:v>
                </c:pt>
                <c:pt idx="6">
                  <c:v>110.800135633094</c:v>
                </c:pt>
                <c:pt idx="7">
                  <c:v>109.8122573796616</c:v>
                </c:pt>
                <c:pt idx="8">
                  <c:v>110.9906344536838</c:v>
                </c:pt>
                <c:pt idx="9">
                  <c:v>112.52510374492719</c:v>
                </c:pt>
                <c:pt idx="10">
                  <c:v>115.8646812677636</c:v>
                </c:pt>
                <c:pt idx="11">
                  <c:v>116.24656443512841</c:v>
                </c:pt>
                <c:pt idx="12">
                  <c:v>122.4735107755623</c:v>
                </c:pt>
                <c:pt idx="13">
                  <c:v>126.2833764965853</c:v>
                </c:pt>
                <c:pt idx="14">
                  <c:v>127.8355563115325</c:v>
                </c:pt>
                <c:pt idx="15">
                  <c:v>131.2559749956923</c:v>
                </c:pt>
                <c:pt idx="16">
                  <c:v>137.79241273785141</c:v>
                </c:pt>
                <c:pt idx="17">
                  <c:v>138.873160549956</c:v>
                </c:pt>
                <c:pt idx="18">
                  <c:v>138.7974849580464</c:v>
                </c:pt>
                <c:pt idx="19">
                  <c:v>137.62552794886679</c:v>
                </c:pt>
                <c:pt idx="20">
                  <c:v>138.5451837891149</c:v>
                </c:pt>
                <c:pt idx="21">
                  <c:v>138.41386763523559</c:v>
                </c:pt>
                <c:pt idx="22">
                  <c:v>142.02725723391879</c:v>
                </c:pt>
                <c:pt idx="23">
                  <c:v>143.52366734766099</c:v>
                </c:pt>
                <c:pt idx="24">
                  <c:v>145.0200774614031</c:v>
                </c:pt>
                <c:pt idx="25">
                  <c:v>144.15008488137451</c:v>
                </c:pt>
                <c:pt idx="26">
                  <c:v>144.7258613863724</c:v>
                </c:pt>
                <c:pt idx="27">
                  <c:v>143.81052248627711</c:v>
                </c:pt>
                <c:pt idx="28">
                  <c:v>142.52414811458561</c:v>
                </c:pt>
                <c:pt idx="29">
                  <c:v>143.42188718175021</c:v>
                </c:pt>
                <c:pt idx="30">
                  <c:v>145.15316466765279</c:v>
                </c:pt>
                <c:pt idx="31">
                  <c:v>145.6230101027468</c:v>
                </c:pt>
                <c:pt idx="32">
                  <c:v>145.14980704753401</c:v>
                </c:pt>
                <c:pt idx="33">
                  <c:v>149.0161619597875</c:v>
                </c:pt>
                <c:pt idx="34">
                  <c:v>148.67279918147861</c:v>
                </c:pt>
                <c:pt idx="35">
                  <c:v>149.71000862281119</c:v>
                </c:pt>
                <c:pt idx="36">
                  <c:v>148.19177397829651</c:v>
                </c:pt>
                <c:pt idx="37">
                  <c:v>145.316433558048</c:v>
                </c:pt>
                <c:pt idx="38">
                  <c:v>146.3116174025082</c:v>
                </c:pt>
                <c:pt idx="39">
                  <c:v>147.6651810735012</c:v>
                </c:pt>
                <c:pt idx="40">
                  <c:v>148.5507072586951</c:v>
                </c:pt>
                <c:pt idx="41">
                  <c:v>149.7719954557748</c:v>
                </c:pt>
                <c:pt idx="42">
                  <c:v>147.57367670103119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308-41D4-9E27-87494AEEEBB2}"/>
            </c:ext>
          </c:extLst>
        </c:ser>
        <c:ser>
          <c:idx val="5"/>
          <c:order val="5"/>
          <c:tx>
            <c:strRef>
              <c:f>'percentili earnings'!$A$36</c:f>
              <c:strCache>
                <c:ptCount val="1"/>
                <c:pt idx="0">
                  <c:v>P99</c:v>
                </c:pt>
              </c:strCache>
            </c:strRef>
          </c:tx>
          <c:spPr>
            <a:ln w="38100" cap="rnd">
              <a:solidFill>
                <a:srgbClr val="0070C0"/>
              </a:solidFill>
              <a:prstDash val="lgDashDotDot"/>
              <a:round/>
            </a:ln>
            <a:effectLst/>
          </c:spPr>
          <c:marker>
            <c:symbol val="none"/>
          </c:marker>
          <c:cat>
            <c:numRef>
              <c:f>'percentili earnings'!$B$29:$AR$29</c:f>
              <c:numCache>
                <c:formatCode>General</c:formatCode>
                <c:ptCount val="43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</c:numCache>
            </c:numRef>
          </c:cat>
          <c:val>
            <c:numRef>
              <c:f>'percentili earnings'!$B$36:$AR$36</c:f>
              <c:numCache>
                <c:formatCode>0.0</c:formatCode>
                <c:ptCount val="43"/>
                <c:pt idx="0">
                  <c:v>100</c:v>
                </c:pt>
                <c:pt idx="1">
                  <c:v>99.5161084712405</c:v>
                </c:pt>
                <c:pt idx="2">
                  <c:v>98.932075453832411</c:v>
                </c:pt>
                <c:pt idx="3">
                  <c:v>103.577090447</c:v>
                </c:pt>
                <c:pt idx="4">
                  <c:v>104.182568577456</c:v>
                </c:pt>
                <c:pt idx="5">
                  <c:v>102.9323342681158</c:v>
                </c:pt>
                <c:pt idx="6">
                  <c:v>107.8794044676325</c:v>
                </c:pt>
                <c:pt idx="7">
                  <c:v>106.2133839599322</c:v>
                </c:pt>
                <c:pt idx="8">
                  <c:v>112.70751829191001</c:v>
                </c:pt>
                <c:pt idx="9">
                  <c:v>115.3200520925117</c:v>
                </c:pt>
                <c:pt idx="10">
                  <c:v>122.0603405512008</c:v>
                </c:pt>
                <c:pt idx="11">
                  <c:v>126.5781753277394</c:v>
                </c:pt>
                <c:pt idx="12">
                  <c:v>136.3533593515335</c:v>
                </c:pt>
                <c:pt idx="13">
                  <c:v>140.55877582948139</c:v>
                </c:pt>
                <c:pt idx="14">
                  <c:v>144.42889103866071</c:v>
                </c:pt>
                <c:pt idx="15">
                  <c:v>149.05021645887001</c:v>
                </c:pt>
                <c:pt idx="16">
                  <c:v>159.59677576319959</c:v>
                </c:pt>
                <c:pt idx="17">
                  <c:v>162.41716759329549</c:v>
                </c:pt>
                <c:pt idx="18">
                  <c:v>161.92838384332549</c:v>
                </c:pt>
                <c:pt idx="19">
                  <c:v>157.14161717895581</c:v>
                </c:pt>
                <c:pt idx="20">
                  <c:v>157.0048980077087</c:v>
                </c:pt>
                <c:pt idx="21">
                  <c:v>154.33634038356769</c:v>
                </c:pt>
                <c:pt idx="22">
                  <c:v>157.5202645797398</c:v>
                </c:pt>
                <c:pt idx="23">
                  <c:v>157.72816644634139</c:v>
                </c:pt>
                <c:pt idx="24">
                  <c:v>157.93606831294301</c:v>
                </c:pt>
                <c:pt idx="25">
                  <c:v>160.787461745548</c:v>
                </c:pt>
                <c:pt idx="26">
                  <c:v>159.2994374296305</c:v>
                </c:pt>
                <c:pt idx="27">
                  <c:v>159.69253354108619</c:v>
                </c:pt>
                <c:pt idx="28">
                  <c:v>158.10698042813419</c:v>
                </c:pt>
                <c:pt idx="29">
                  <c:v>158.18487020095461</c:v>
                </c:pt>
                <c:pt idx="30">
                  <c:v>157.29283766540399</c:v>
                </c:pt>
                <c:pt idx="31">
                  <c:v>157.831771066492</c:v>
                </c:pt>
                <c:pt idx="32">
                  <c:v>159.0198268223831</c:v>
                </c:pt>
                <c:pt idx="33">
                  <c:v>164.60584916773499</c:v>
                </c:pt>
                <c:pt idx="34">
                  <c:v>163.3061490661556</c:v>
                </c:pt>
                <c:pt idx="35">
                  <c:v>163.85086896544959</c:v>
                </c:pt>
                <c:pt idx="36">
                  <c:v>162.161544651338</c:v>
                </c:pt>
                <c:pt idx="37">
                  <c:v>157.7478493076631</c:v>
                </c:pt>
                <c:pt idx="38">
                  <c:v>158.61764766222839</c:v>
                </c:pt>
                <c:pt idx="39">
                  <c:v>160.75067364483269</c:v>
                </c:pt>
                <c:pt idx="40">
                  <c:v>162.1832703218748</c:v>
                </c:pt>
                <c:pt idx="41">
                  <c:v>163.99988006167359</c:v>
                </c:pt>
                <c:pt idx="42">
                  <c:v>161.1583061411755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308-41D4-9E27-87494AEEE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172015328"/>
        <c:axId val="-1172013696"/>
      </c:lineChart>
      <c:catAx>
        <c:axId val="-117201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1172013696"/>
        <c:crosses val="autoZero"/>
        <c:auto val="1"/>
        <c:lblAlgn val="ctr"/>
        <c:lblOffset val="100"/>
        <c:noMultiLvlLbl val="0"/>
      </c:catAx>
      <c:valAx>
        <c:axId val="-1172013696"/>
        <c:scaling>
          <c:orientation val="minMax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117201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29647348369707"/>
          <c:y val="0.75213587681598648"/>
          <c:w val="0.75703526516302933"/>
          <c:h val="0.119312581696816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b="1" dirty="0" err="1">
                <a:solidFill>
                  <a:schemeClr val="tx1"/>
                </a:solidFill>
              </a:rPr>
              <a:t>Produttività</a:t>
            </a:r>
            <a:r>
              <a:rPr lang="en-US" sz="2200" b="1" dirty="0">
                <a:solidFill>
                  <a:schemeClr val="tx1"/>
                </a:solidFill>
              </a:rPr>
              <a:t> del </a:t>
            </a:r>
            <a:r>
              <a:rPr lang="en-US" sz="2200" b="1" dirty="0" err="1">
                <a:solidFill>
                  <a:schemeClr val="tx1"/>
                </a:solidFill>
              </a:rPr>
              <a:t>lavoro</a:t>
            </a:r>
            <a:r>
              <a:rPr lang="en-US" sz="2200" b="1" dirty="0">
                <a:solidFill>
                  <a:schemeClr val="tx1"/>
                </a:solidFill>
              </a:rPr>
              <a:t> (</a:t>
            </a:r>
            <a:r>
              <a:rPr lang="en-US" sz="2200" b="1" dirty="0" err="1">
                <a:solidFill>
                  <a:schemeClr val="tx1"/>
                </a:solidFill>
              </a:rPr>
              <a:t>crescita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annuale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</a:rPr>
              <a:t>media, </a:t>
            </a:r>
            <a:r>
              <a:rPr lang="en-US" sz="2200" b="1" dirty="0" err="1" smtClean="0">
                <a:solidFill>
                  <a:schemeClr val="tx1"/>
                </a:solidFill>
              </a:rPr>
              <a:t>fonte</a:t>
            </a:r>
            <a:r>
              <a:rPr lang="en-US" sz="2200" b="1" dirty="0" smtClean="0">
                <a:solidFill>
                  <a:schemeClr val="tx1"/>
                </a:solidFill>
              </a:rPr>
              <a:t> OECD). </a:t>
            </a:r>
            <a:r>
              <a:rPr lang="en-US" sz="2200" b="1" dirty="0" err="1" smtClean="0">
                <a:solidFill>
                  <a:schemeClr val="tx1"/>
                </a:solidFill>
              </a:rPr>
              <a:t>Periodo</a:t>
            </a:r>
            <a:r>
              <a:rPr lang="en-US" sz="2200" b="1" dirty="0" smtClean="0">
                <a:solidFill>
                  <a:schemeClr val="tx1"/>
                </a:solidFill>
              </a:rPr>
              <a:t> 1990-2018</a:t>
            </a:r>
          </a:p>
          <a:p>
            <a:pPr>
              <a:defRPr/>
            </a:pPr>
            <a:endParaRPr lang="en-US" sz="22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[produttivita.xlsx]Foglio1!$K$6</c:f>
              <c:strCache>
                <c:ptCount val="1"/>
                <c:pt idx="0">
                  <c:v>1990-1999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[produttivita.xlsx]Foglio1!$J$7:$J$12</c:f>
              <c:strCache>
                <c:ptCount val="6"/>
                <c:pt idx="0">
                  <c:v>Francia</c:v>
                </c:pt>
                <c:pt idx="1">
                  <c:v>Germania</c:v>
                </c:pt>
                <c:pt idx="2">
                  <c:v>Italia</c:v>
                </c:pt>
                <c:pt idx="3">
                  <c:v>Stati Uniti</c:v>
                </c:pt>
                <c:pt idx="4">
                  <c:v>Area Euro</c:v>
                </c:pt>
                <c:pt idx="5">
                  <c:v>OCSE</c:v>
                </c:pt>
              </c:strCache>
            </c:strRef>
          </c:cat>
          <c:val>
            <c:numRef>
              <c:f>[produttivita.xlsx]Foglio1!$K$7:$K$12</c:f>
              <c:numCache>
                <c:formatCode>0.0</c:formatCode>
                <c:ptCount val="6"/>
                <c:pt idx="0">
                  <c:v>1.8197805000000002</c:v>
                </c:pt>
                <c:pt idx="1">
                  <c:v>2.3167519999999997</c:v>
                </c:pt>
                <c:pt idx="2">
                  <c:v>1.3954423999999999</c:v>
                </c:pt>
                <c:pt idx="3">
                  <c:v>1.7005434000000001</c:v>
                </c:pt>
                <c:pt idx="4">
                  <c:v>1.594247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16-48F6-A98F-F975FBF3A974}"/>
            </c:ext>
          </c:extLst>
        </c:ser>
        <c:ser>
          <c:idx val="1"/>
          <c:order val="1"/>
          <c:tx>
            <c:strRef>
              <c:f>[produttivita.xlsx]Foglio1!$L$6</c:f>
              <c:strCache>
                <c:ptCount val="1"/>
                <c:pt idx="0">
                  <c:v>2000-2009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[produttivita.xlsx]Foglio1!$J$7:$J$12</c:f>
              <c:strCache>
                <c:ptCount val="6"/>
                <c:pt idx="0">
                  <c:v>Francia</c:v>
                </c:pt>
                <c:pt idx="1">
                  <c:v>Germania</c:v>
                </c:pt>
                <c:pt idx="2">
                  <c:v>Italia</c:v>
                </c:pt>
                <c:pt idx="3">
                  <c:v>Stati Uniti</c:v>
                </c:pt>
                <c:pt idx="4">
                  <c:v>Area Euro</c:v>
                </c:pt>
                <c:pt idx="5">
                  <c:v>OCSE</c:v>
                </c:pt>
              </c:strCache>
            </c:strRef>
          </c:cat>
          <c:val>
            <c:numRef>
              <c:f>[produttivita.xlsx]Foglio1!$L$7:$L$12</c:f>
              <c:numCache>
                <c:formatCode>0.0</c:formatCode>
                <c:ptCount val="6"/>
                <c:pt idx="0">
                  <c:v>1.0362749000000002</c:v>
                </c:pt>
                <c:pt idx="1">
                  <c:v>1.0828969000000002</c:v>
                </c:pt>
                <c:pt idx="2">
                  <c:v>4.654539999999998E-2</c:v>
                </c:pt>
                <c:pt idx="3">
                  <c:v>2.2188450000000004</c:v>
                </c:pt>
                <c:pt idx="4">
                  <c:v>0.8647724</c:v>
                </c:pt>
                <c:pt idx="5">
                  <c:v>1.4641153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16-48F6-A98F-F975FBF3A974}"/>
            </c:ext>
          </c:extLst>
        </c:ser>
        <c:ser>
          <c:idx val="2"/>
          <c:order val="2"/>
          <c:tx>
            <c:strRef>
              <c:f>[produttivita.xlsx]Foglio1!$M$6</c:f>
              <c:strCache>
                <c:ptCount val="1"/>
                <c:pt idx="0">
                  <c:v>2010-2018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[produttivita.xlsx]Foglio1!$J$7:$J$12</c:f>
              <c:strCache>
                <c:ptCount val="6"/>
                <c:pt idx="0">
                  <c:v>Francia</c:v>
                </c:pt>
                <c:pt idx="1">
                  <c:v>Germania</c:v>
                </c:pt>
                <c:pt idx="2">
                  <c:v>Italia</c:v>
                </c:pt>
                <c:pt idx="3">
                  <c:v>Stati Uniti</c:v>
                </c:pt>
                <c:pt idx="4">
                  <c:v>Area Euro</c:v>
                </c:pt>
                <c:pt idx="5">
                  <c:v>OCSE</c:v>
                </c:pt>
              </c:strCache>
            </c:strRef>
          </c:cat>
          <c:val>
            <c:numRef>
              <c:f>[produttivita.xlsx]Foglio1!$M$7:$M$12</c:f>
              <c:numCache>
                <c:formatCode>0.0</c:formatCode>
                <c:ptCount val="6"/>
                <c:pt idx="0">
                  <c:v>1.0901640000000001</c:v>
                </c:pt>
                <c:pt idx="1">
                  <c:v>1.0932338888888888</c:v>
                </c:pt>
                <c:pt idx="2">
                  <c:v>0.54670879999999999</c:v>
                </c:pt>
                <c:pt idx="3">
                  <c:v>0.74834066666666665</c:v>
                </c:pt>
                <c:pt idx="4">
                  <c:v>1.0437502222222221</c:v>
                </c:pt>
                <c:pt idx="5">
                  <c:v>0.97459649999999987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16-48F6-A98F-F975FBF3A9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098818176"/>
        <c:axId val="-1098833408"/>
      </c:barChart>
      <c:catAx>
        <c:axId val="-109881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1098833408"/>
        <c:crosses val="autoZero"/>
        <c:auto val="1"/>
        <c:lblAlgn val="ctr"/>
        <c:lblOffset val="100"/>
        <c:noMultiLvlLbl val="0"/>
      </c:catAx>
      <c:valAx>
        <c:axId val="-1098833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1098818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Austria</c:v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Foglio2!$A$3:$AP$3</c:f>
              <c:numCache>
                <c:formatCode>General</c:formatCod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</c:numCache>
            </c:numRef>
          </c:cat>
          <c:val>
            <c:numRef>
              <c:f>[3]austria!$D$11:$AR$11</c:f>
              <c:numCache>
                <c:formatCode>General</c:formatCode>
                <c:ptCount val="41"/>
                <c:pt idx="0">
                  <c:v>0.2363659290192304</c:v>
                </c:pt>
                <c:pt idx="1">
                  <c:v>0.24066528614018948</c:v>
                </c:pt>
                <c:pt idx="2">
                  <c:v>0.24317924146160394</c:v>
                </c:pt>
                <c:pt idx="3">
                  <c:v>0.23975004987399939</c:v>
                </c:pt>
                <c:pt idx="4">
                  <c:v>0.23844653492104734</c:v>
                </c:pt>
                <c:pt idx="5">
                  <c:v>0.2248336266753905</c:v>
                </c:pt>
                <c:pt idx="6">
                  <c:v>0.23254408342528643</c:v>
                </c:pt>
                <c:pt idx="7">
                  <c:v>0.22888111889102805</c:v>
                </c:pt>
                <c:pt idx="8">
                  <c:v>0.22973222576461047</c:v>
                </c:pt>
                <c:pt idx="9">
                  <c:v>0.22766675860990973</c:v>
                </c:pt>
                <c:pt idx="10">
                  <c:v>0.22759259668507481</c:v>
                </c:pt>
                <c:pt idx="11">
                  <c:v>0.22345824710649378</c:v>
                </c:pt>
                <c:pt idx="12">
                  <c:v>0.21789206489295465</c:v>
                </c:pt>
                <c:pt idx="13">
                  <c:v>0.21730415356306698</c:v>
                </c:pt>
                <c:pt idx="14">
                  <c:v>0.21267424069780633</c:v>
                </c:pt>
                <c:pt idx="15">
                  <c:v>0.20861091639419804</c:v>
                </c:pt>
                <c:pt idx="16">
                  <c:v>0.20780155471029818</c:v>
                </c:pt>
                <c:pt idx="17">
                  <c:v>0.20402787540903314</c:v>
                </c:pt>
                <c:pt idx="18">
                  <c:v>0.19909270960498238</c:v>
                </c:pt>
                <c:pt idx="19">
                  <c:v>0.19952221460188263</c:v>
                </c:pt>
                <c:pt idx="20">
                  <c:v>0.19650293996303431</c:v>
                </c:pt>
                <c:pt idx="21">
                  <c:v>0.19298021432962703</c:v>
                </c:pt>
                <c:pt idx="22">
                  <c:v>0.18525330285867347</c:v>
                </c:pt>
                <c:pt idx="23">
                  <c:v>0.18206319791122474</c:v>
                </c:pt>
                <c:pt idx="24">
                  <c:v>0.17723302039292202</c:v>
                </c:pt>
                <c:pt idx="25">
                  <c:v>0.17644211328440298</c:v>
                </c:pt>
                <c:pt idx="26">
                  <c:v>0.17180872517497903</c:v>
                </c:pt>
                <c:pt idx="27">
                  <c:v>0.16898795010251988</c:v>
                </c:pt>
                <c:pt idx="28">
                  <c:v>0.17045232209420341</c:v>
                </c:pt>
                <c:pt idx="29">
                  <c:v>0.16628766071483245</c:v>
                </c:pt>
                <c:pt idx="30">
                  <c:v>0.16403309238772218</c:v>
                </c:pt>
                <c:pt idx="31">
                  <c:v>0.16307593855069483</c:v>
                </c:pt>
                <c:pt idx="32">
                  <c:v>0.15848254904576212</c:v>
                </c:pt>
                <c:pt idx="33">
                  <c:v>0.15824803845590676</c:v>
                </c:pt>
                <c:pt idx="34">
                  <c:v>0.15671286553630173</c:v>
                </c:pt>
                <c:pt idx="35">
                  <c:v>0.1570662553318859</c:v>
                </c:pt>
                <c:pt idx="36">
                  <c:v>0.15622271608566826</c:v>
                </c:pt>
                <c:pt idx="37">
                  <c:v>0.15722301745357001</c:v>
                </c:pt>
                <c:pt idx="38">
                  <c:v>0.15524743559616075</c:v>
                </c:pt>
                <c:pt idx="39">
                  <c:v>0.14927644163858506</c:v>
                </c:pt>
                <c:pt idx="40">
                  <c:v>0.15332545375301948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FC-4E11-921F-1DCB891E26D5}"/>
            </c:ext>
          </c:extLst>
        </c:ser>
        <c:ser>
          <c:idx val="4"/>
          <c:order val="1"/>
          <c:tx>
            <c:v>Italy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[3]italia!$D$11:$AR$11</c:f>
              <c:numCache>
                <c:formatCode>General</c:formatCode>
                <c:ptCount val="41"/>
                <c:pt idx="0">
                  <c:v>0.26600129009115892</c:v>
                </c:pt>
                <c:pt idx="1">
                  <c:v>0.2703334683845332</c:v>
                </c:pt>
                <c:pt idx="2">
                  <c:v>0.26834984448985266</c:v>
                </c:pt>
                <c:pt idx="3">
                  <c:v>0.27069582890126964</c:v>
                </c:pt>
                <c:pt idx="4">
                  <c:v>0.27450018777979529</c:v>
                </c:pt>
                <c:pt idx="5">
                  <c:v>0.27432467048378684</c:v>
                </c:pt>
                <c:pt idx="6">
                  <c:v>0.27325572814573856</c:v>
                </c:pt>
                <c:pt idx="7">
                  <c:v>0.27750425703738335</c:v>
                </c:pt>
                <c:pt idx="8">
                  <c:v>0.2753955739941768</c:v>
                </c:pt>
                <c:pt idx="9">
                  <c:v>0.27681502044255635</c:v>
                </c:pt>
                <c:pt idx="10">
                  <c:v>0.26989969310441458</c:v>
                </c:pt>
                <c:pt idx="11">
                  <c:v>0.26245246612569639</c:v>
                </c:pt>
                <c:pt idx="12">
                  <c:v>0.25593674681826967</c:v>
                </c:pt>
                <c:pt idx="13">
                  <c:v>0.24461943934934097</c:v>
                </c:pt>
                <c:pt idx="14">
                  <c:v>0.23197790250606479</c:v>
                </c:pt>
                <c:pt idx="15">
                  <c:v>0.22742674405686861</c:v>
                </c:pt>
                <c:pt idx="16">
                  <c:v>0.22667691936459811</c:v>
                </c:pt>
                <c:pt idx="17">
                  <c:v>0.22360463471881092</c:v>
                </c:pt>
                <c:pt idx="18">
                  <c:v>0.22592232315540295</c:v>
                </c:pt>
                <c:pt idx="19">
                  <c:v>0.22799769667619169</c:v>
                </c:pt>
                <c:pt idx="20">
                  <c:v>0.22895989080007206</c:v>
                </c:pt>
                <c:pt idx="21">
                  <c:v>0.22512381702945372</c:v>
                </c:pt>
                <c:pt idx="22">
                  <c:v>0.21643407055374533</c:v>
                </c:pt>
                <c:pt idx="23">
                  <c:v>0.21467835092197768</c:v>
                </c:pt>
                <c:pt idx="24">
                  <c:v>0.21455070993038658</c:v>
                </c:pt>
                <c:pt idx="25">
                  <c:v>0.2143620833418268</c:v>
                </c:pt>
                <c:pt idx="26">
                  <c:v>0.20956243282244591</c:v>
                </c:pt>
                <c:pt idx="27">
                  <c:v>0.20898423814766381</c:v>
                </c:pt>
                <c:pt idx="28">
                  <c:v>0.20984018557042081</c:v>
                </c:pt>
                <c:pt idx="29">
                  <c:v>0.20598690348108614</c:v>
                </c:pt>
                <c:pt idx="30">
                  <c:v>0.20185651532203386</c:v>
                </c:pt>
                <c:pt idx="31">
                  <c:v>0.19849054385752357</c:v>
                </c:pt>
                <c:pt idx="32">
                  <c:v>0.19649013717327343</c:v>
                </c:pt>
                <c:pt idx="33">
                  <c:v>0.19302575856883009</c:v>
                </c:pt>
                <c:pt idx="34">
                  <c:v>0.19072341172321045</c:v>
                </c:pt>
                <c:pt idx="35">
                  <c:v>0.18710690990065032</c:v>
                </c:pt>
                <c:pt idx="36">
                  <c:v>0.18674623125986003</c:v>
                </c:pt>
                <c:pt idx="37">
                  <c:v>0.18748951412626616</c:v>
                </c:pt>
                <c:pt idx="38">
                  <c:v>0.1852370740079046</c:v>
                </c:pt>
                <c:pt idx="39">
                  <c:v>0.17145436291238478</c:v>
                </c:pt>
                <c:pt idx="40">
                  <c:v>0.16816625243587363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CFC-4E11-921F-1DCB891E26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172022944"/>
        <c:axId val="-1172011520"/>
      </c:lineChart>
      <c:catAx>
        <c:axId val="-117202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600"/>
            </a:pPr>
            <a:endParaRPr lang="it-IT"/>
          </a:p>
        </c:txPr>
        <c:crossAx val="-1172011520"/>
        <c:crosses val="autoZero"/>
        <c:auto val="1"/>
        <c:lblAlgn val="ctr"/>
        <c:lblOffset val="100"/>
        <c:noMultiLvlLbl val="0"/>
      </c:catAx>
      <c:valAx>
        <c:axId val="-1172011520"/>
        <c:scaling>
          <c:orientation val="minMax"/>
          <c:min val="0.1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800"/>
            </a:pPr>
            <a:endParaRPr lang="it-IT"/>
          </a:p>
        </c:txPr>
        <c:crossAx val="-117202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9989169290474826"/>
          <c:y val="0.89849418754365307"/>
          <c:w val="0.28790906246565395"/>
          <c:h val="7.4881474527112274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2400"/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/>
      </a:pPr>
      <a:endParaRPr lang="it-IT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053559557827303E-2"/>
          <c:y val="5.4937736386778284E-2"/>
          <c:w val="0.91483348985046598"/>
          <c:h val="0.81768086681472507"/>
        </c:manualLayout>
      </c:layout>
      <c:lineChart>
        <c:grouping val="standard"/>
        <c:varyColors val="0"/>
        <c:ser>
          <c:idx val="0"/>
          <c:order val="0"/>
          <c:tx>
            <c:strRef>
              <c:f>grafico!$A$2</c:f>
              <c:strCache>
                <c:ptCount val="1"/>
                <c:pt idx="0">
                  <c:v>Denmark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grafico!$B$1:$U$1</c:f>
              <c:strCach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strCache>
            </c:strRef>
          </c:cat>
          <c:val>
            <c:numRef>
              <c:f>grafico!$B$2:$U$2</c:f>
              <c:numCache>
                <c:formatCode>General</c:formatCode>
                <c:ptCount val="20"/>
                <c:pt idx="0">
                  <c:v>12.475730402131813</c:v>
                </c:pt>
                <c:pt idx="1">
                  <c:v>12.443161837112022</c:v>
                </c:pt>
                <c:pt idx="2">
                  <c:v>12.563450255598905</c:v>
                </c:pt>
                <c:pt idx="3">
                  <c:v>12.21508689566269</c:v>
                </c:pt>
                <c:pt idx="4">
                  <c:v>11.93263194157737</c:v>
                </c:pt>
                <c:pt idx="5">
                  <c:v>11.999094344970901</c:v>
                </c:pt>
                <c:pt idx="6">
                  <c:v>11.954617637358343</c:v>
                </c:pt>
                <c:pt idx="7">
                  <c:v>11.861390640199932</c:v>
                </c:pt>
                <c:pt idx="8">
                  <c:v>11.951582700992583</c:v>
                </c:pt>
                <c:pt idx="9">
                  <c:v>11.733540848906538</c:v>
                </c:pt>
                <c:pt idx="10">
                  <c:v>11.838821789854087</c:v>
                </c:pt>
                <c:pt idx="11">
                  <c:v>11.373696394294901</c:v>
                </c:pt>
                <c:pt idx="12">
                  <c:v>11.43017724696959</c:v>
                </c:pt>
                <c:pt idx="13">
                  <c:v>10.5910129157293</c:v>
                </c:pt>
                <c:pt idx="14">
                  <c:v>10.357731242663066</c:v>
                </c:pt>
                <c:pt idx="15">
                  <c:v>9.9507892482748908</c:v>
                </c:pt>
                <c:pt idx="16">
                  <c:v>10.077124466751426</c:v>
                </c:pt>
                <c:pt idx="17">
                  <c:v>10.241079281841786</c:v>
                </c:pt>
                <c:pt idx="18">
                  <c:v>10.756615299205134</c:v>
                </c:pt>
                <c:pt idx="19">
                  <c:v>10.649994505617931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39A-7145-A980-7B4B6A3000ED}"/>
            </c:ext>
          </c:extLst>
        </c:ser>
        <c:ser>
          <c:idx val="1"/>
          <c:order val="1"/>
          <c:tx>
            <c:strRef>
              <c:f>grafico!$A$3</c:f>
              <c:strCache>
                <c:ptCount val="1"/>
                <c:pt idx="0">
                  <c:v>Germany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grafico!$B$1:$U$1</c:f>
              <c:strCach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strCache>
            </c:strRef>
          </c:cat>
          <c:val>
            <c:numRef>
              <c:f>grafico!$B$3:$U$3</c:f>
              <c:numCache>
                <c:formatCode>General</c:formatCode>
                <c:ptCount val="20"/>
                <c:pt idx="0">
                  <c:v>9.5680784699586638</c:v>
                </c:pt>
                <c:pt idx="1">
                  <c:v>9.3878406669271364</c:v>
                </c:pt>
                <c:pt idx="2">
                  <c:v>9.3295819931291248</c:v>
                </c:pt>
                <c:pt idx="3">
                  <c:v>8.9189517107571845</c:v>
                </c:pt>
                <c:pt idx="4">
                  <c:v>8.7193978306877682</c:v>
                </c:pt>
                <c:pt idx="5">
                  <c:v>8.5627680378293718</c:v>
                </c:pt>
                <c:pt idx="6">
                  <c:v>8.5513085542170728</c:v>
                </c:pt>
                <c:pt idx="7">
                  <c:v>8.3157488359746239</c:v>
                </c:pt>
                <c:pt idx="8">
                  <c:v>8.1664601462768776</c:v>
                </c:pt>
                <c:pt idx="9">
                  <c:v>8.3249326245050206</c:v>
                </c:pt>
                <c:pt idx="10">
                  <c:v>8.3121811944283852</c:v>
                </c:pt>
                <c:pt idx="11">
                  <c:v>8.1209678753064178</c:v>
                </c:pt>
                <c:pt idx="12">
                  <c:v>8.3684596439786354</c:v>
                </c:pt>
                <c:pt idx="13">
                  <c:v>8.2551871001653598</c:v>
                </c:pt>
                <c:pt idx="14">
                  <c:v>8.3747231284161057</c:v>
                </c:pt>
                <c:pt idx="15">
                  <c:v>8.4576091186718063</c:v>
                </c:pt>
                <c:pt idx="16">
                  <c:v>8.828166579199209</c:v>
                </c:pt>
                <c:pt idx="17">
                  <c:v>9.0293255588074608</c:v>
                </c:pt>
                <c:pt idx="18">
                  <c:v>9.6193540761378546</c:v>
                </c:pt>
                <c:pt idx="19">
                  <c:v>9.4958803369132596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39A-7145-A980-7B4B6A3000ED}"/>
            </c:ext>
          </c:extLst>
        </c:ser>
        <c:ser>
          <c:idx val="2"/>
          <c:order val="2"/>
          <c:tx>
            <c:strRef>
              <c:f>grafico!$A$4</c:f>
              <c:strCache>
                <c:ptCount val="1"/>
                <c:pt idx="0">
                  <c:v>France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grafico!$B$1:$U$1</c:f>
              <c:strCach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strCache>
            </c:strRef>
          </c:cat>
          <c:val>
            <c:numRef>
              <c:f>grafico!$B$4:$U$4</c:f>
              <c:numCache>
                <c:formatCode>General</c:formatCode>
                <c:ptCount val="20"/>
                <c:pt idx="0">
                  <c:v>12.799719072028736</c:v>
                </c:pt>
                <c:pt idx="1">
                  <c:v>12.867027818691836</c:v>
                </c:pt>
                <c:pt idx="2">
                  <c:v>13.301845868124341</c:v>
                </c:pt>
                <c:pt idx="3">
                  <c:v>13.137744897196484</c:v>
                </c:pt>
                <c:pt idx="4">
                  <c:v>12.874005609818509</c:v>
                </c:pt>
                <c:pt idx="5">
                  <c:v>12.788602987770362</c:v>
                </c:pt>
                <c:pt idx="6">
                  <c:v>12.797174105574495</c:v>
                </c:pt>
                <c:pt idx="7">
                  <c:v>12.821760964196702</c:v>
                </c:pt>
                <c:pt idx="8">
                  <c:v>13.088314691581537</c:v>
                </c:pt>
                <c:pt idx="9">
                  <c:v>12.841214293287315</c:v>
                </c:pt>
                <c:pt idx="10">
                  <c:v>12.921902083431579</c:v>
                </c:pt>
                <c:pt idx="11">
                  <c:v>12.798540803507152</c:v>
                </c:pt>
                <c:pt idx="12">
                  <c:v>12.861301781350017</c:v>
                </c:pt>
                <c:pt idx="13">
                  <c:v>12.656075314751666</c:v>
                </c:pt>
                <c:pt idx="14">
                  <c:v>12.558996751561249</c:v>
                </c:pt>
                <c:pt idx="15">
                  <c:v>12.330054271072132</c:v>
                </c:pt>
                <c:pt idx="16">
                  <c:v>12.35563967833818</c:v>
                </c:pt>
                <c:pt idx="17">
                  <c:v>12.016405174277102</c:v>
                </c:pt>
                <c:pt idx="18">
                  <c:v>11.755249331637282</c:v>
                </c:pt>
                <c:pt idx="19">
                  <c:v>11.516388953835117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39A-7145-A980-7B4B6A3000ED}"/>
            </c:ext>
          </c:extLst>
        </c:ser>
        <c:ser>
          <c:idx val="3"/>
          <c:order val="3"/>
          <c:tx>
            <c:strRef>
              <c:f>grafico!$A$5</c:f>
              <c:strCache>
                <c:ptCount val="1"/>
                <c:pt idx="0">
                  <c:v>Italy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grafico!$B$1:$U$1</c:f>
              <c:strCach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strCache>
            </c:strRef>
          </c:cat>
          <c:val>
            <c:numRef>
              <c:f>grafico!$B$5:$U$5</c:f>
              <c:numCache>
                <c:formatCode>General</c:formatCode>
                <c:ptCount val="20"/>
                <c:pt idx="0">
                  <c:v>9.3406855257788077</c:v>
                </c:pt>
                <c:pt idx="1">
                  <c:v>9.4391561688641605</c:v>
                </c:pt>
                <c:pt idx="2">
                  <c:v>9.5366859266959345</c:v>
                </c:pt>
                <c:pt idx="3">
                  <c:v>9.3951814016823558</c:v>
                </c:pt>
                <c:pt idx="4">
                  <c:v>9.4323058358893785</c:v>
                </c:pt>
                <c:pt idx="5">
                  <c:v>9.4928039530437687</c:v>
                </c:pt>
                <c:pt idx="6">
                  <c:v>9.7528961719580458</c:v>
                </c:pt>
                <c:pt idx="7">
                  <c:v>9.5571319002695621</c:v>
                </c:pt>
                <c:pt idx="8">
                  <c:v>9.6314357846063476</c:v>
                </c:pt>
                <c:pt idx="9">
                  <c:v>9.6500566978242244</c:v>
                </c:pt>
                <c:pt idx="10">
                  <c:v>9.8026695534269059</c:v>
                </c:pt>
                <c:pt idx="11">
                  <c:v>9.6260849698287245</c:v>
                </c:pt>
                <c:pt idx="12">
                  <c:v>9.4799003259529702</c:v>
                </c:pt>
                <c:pt idx="13">
                  <c:v>9.2053061085604391</c:v>
                </c:pt>
                <c:pt idx="14">
                  <c:v>8.9719270919611525</c:v>
                </c:pt>
                <c:pt idx="15">
                  <c:v>8.538507292752147</c:v>
                </c:pt>
                <c:pt idx="16">
                  <c:v>8.2678583707550395</c:v>
                </c:pt>
                <c:pt idx="17">
                  <c:v>7.9989354292614498</c:v>
                </c:pt>
                <c:pt idx="18">
                  <c:v>7.808964836384968</c:v>
                </c:pt>
                <c:pt idx="19">
                  <c:v>7.5681517473967732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39A-7145-A980-7B4B6A3000ED}"/>
            </c:ext>
          </c:extLst>
        </c:ser>
        <c:ser>
          <c:idx val="4"/>
          <c:order val="4"/>
          <c:tx>
            <c:strRef>
              <c:f>grafico!$A$6</c:f>
              <c:strCache>
                <c:ptCount val="1"/>
                <c:pt idx="0">
                  <c:v>Hungary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grafico!$B$1:$U$1</c:f>
              <c:strCach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strCache>
            </c:strRef>
          </c:cat>
          <c:val>
            <c:numRef>
              <c:f>grafico!$B$6:$U$6</c:f>
              <c:numCache>
                <c:formatCode>General</c:formatCode>
                <c:ptCount val="20"/>
                <c:pt idx="0">
                  <c:v>9.4774593656888317</c:v>
                </c:pt>
                <c:pt idx="1">
                  <c:v>9.2449057536339332</c:v>
                </c:pt>
                <c:pt idx="2">
                  <c:v>9.5580528041848325</c:v>
                </c:pt>
                <c:pt idx="3">
                  <c:v>9.5260152918621319</c:v>
                </c:pt>
                <c:pt idx="4">
                  <c:v>9.5292588083553778</c:v>
                </c:pt>
                <c:pt idx="5">
                  <c:v>9.3436511308693611</c:v>
                </c:pt>
                <c:pt idx="6">
                  <c:v>9.4128455952276529</c:v>
                </c:pt>
                <c:pt idx="7">
                  <c:v>9.6654477789128954</c:v>
                </c:pt>
                <c:pt idx="8">
                  <c:v>9.9163276652693568</c:v>
                </c:pt>
                <c:pt idx="9">
                  <c:v>9.7071539804547218</c:v>
                </c:pt>
                <c:pt idx="10">
                  <c:v>9.8771810211165612</c:v>
                </c:pt>
                <c:pt idx="11">
                  <c:v>9.6224057321369951</c:v>
                </c:pt>
                <c:pt idx="12">
                  <c:v>9.0334792229977872</c:v>
                </c:pt>
                <c:pt idx="13">
                  <c:v>8.8413054011851901</c:v>
                </c:pt>
                <c:pt idx="14">
                  <c:v>9.0993659858060614</c:v>
                </c:pt>
                <c:pt idx="15">
                  <c:v>9.049152177711262</c:v>
                </c:pt>
                <c:pt idx="16">
                  <c:v>9.454345769935097</c:v>
                </c:pt>
                <c:pt idx="17">
                  <c:v>9.3604325823313719</c:v>
                </c:pt>
                <c:pt idx="18">
                  <c:v>9.7168103233505771</c:v>
                </c:pt>
                <c:pt idx="19">
                  <c:v>9.6696290117885564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39A-7145-A980-7B4B6A3000ED}"/>
            </c:ext>
          </c:extLst>
        </c:ser>
        <c:ser>
          <c:idx val="5"/>
          <c:order val="5"/>
          <c:tx>
            <c:strRef>
              <c:f>grafico!$A$7</c:f>
              <c:strCache>
                <c:ptCount val="1"/>
                <c:pt idx="0">
                  <c:v>Austria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grafico!$B$1:$U$1</c:f>
              <c:strCach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strCache>
            </c:strRef>
          </c:cat>
          <c:val>
            <c:numRef>
              <c:f>grafico!$B$7:$U$7</c:f>
              <c:numCache>
                <c:formatCode>General</c:formatCode>
                <c:ptCount val="20"/>
                <c:pt idx="0">
                  <c:v>10.183672288666047</c:v>
                </c:pt>
                <c:pt idx="1">
                  <c:v>9.7766312887610205</c:v>
                </c:pt>
                <c:pt idx="2">
                  <c:v>9.7693759247567833</c:v>
                </c:pt>
                <c:pt idx="3">
                  <c:v>9.382647461364563</c:v>
                </c:pt>
                <c:pt idx="4">
                  <c:v>9.7004976455886656</c:v>
                </c:pt>
                <c:pt idx="5">
                  <c:v>9.4742017501120195</c:v>
                </c:pt>
                <c:pt idx="6">
                  <c:v>9.6632805373884327</c:v>
                </c:pt>
                <c:pt idx="7">
                  <c:v>9.5031149470361473</c:v>
                </c:pt>
                <c:pt idx="8">
                  <c:v>9.4228301845490687</c:v>
                </c:pt>
                <c:pt idx="9">
                  <c:v>9.1917454148108142</c:v>
                </c:pt>
                <c:pt idx="10">
                  <c:v>9.3435122723125748</c:v>
                </c:pt>
                <c:pt idx="11">
                  <c:v>9.1503109732177457</c:v>
                </c:pt>
                <c:pt idx="12">
                  <c:v>9.4150664857913409</c:v>
                </c:pt>
                <c:pt idx="13">
                  <c:v>9.3079513337228086</c:v>
                </c:pt>
                <c:pt idx="14">
                  <c:v>9.3656096053726277</c:v>
                </c:pt>
                <c:pt idx="15">
                  <c:v>9.3551480968411731</c:v>
                </c:pt>
                <c:pt idx="16">
                  <c:v>9.5622040551552026</c:v>
                </c:pt>
                <c:pt idx="17">
                  <c:v>9.7632701175448844</c:v>
                </c:pt>
                <c:pt idx="18">
                  <c:v>10.035290341809944</c:v>
                </c:pt>
                <c:pt idx="19">
                  <c:v>9.9610505905838043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39A-7145-A980-7B4B6A3000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912943568"/>
        <c:axId val="-912949552"/>
      </c:lineChart>
      <c:catAx>
        <c:axId val="-91294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vert="horz"/>
          <a:lstStyle/>
          <a:p>
            <a:pPr>
              <a:defRPr sz="1300" b="1"/>
            </a:pPr>
            <a:endParaRPr lang="it-IT"/>
          </a:p>
        </c:txPr>
        <c:crossAx val="-912949552"/>
        <c:crosses val="autoZero"/>
        <c:auto val="0"/>
        <c:lblAlgn val="ctr"/>
        <c:lblOffset val="100"/>
        <c:noMultiLvlLbl val="0"/>
      </c:catAx>
      <c:valAx>
        <c:axId val="-912949552"/>
        <c:scaling>
          <c:orientation val="minMax"/>
          <c:min val="7"/>
        </c:scaling>
        <c:delete val="0"/>
        <c:axPos val="l"/>
        <c:majorGridlines>
          <c:spPr>
            <a:ln w="158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300" b="1"/>
            </a:pPr>
            <a:endParaRPr lang="it-IT"/>
          </a:p>
        </c:txPr>
        <c:crossAx val="-91294356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9.9366716147517326E-2"/>
          <c:y val="5.0060462685049024E-3"/>
          <c:w val="0.89899333479941701"/>
          <c:h val="8.2557487994552439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800" b="1"/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it-IT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282537126369204"/>
          <c:y val="3.4139346218086376E-2"/>
          <c:w val="0.7831819366420768"/>
          <c:h val="0.80600214745884036"/>
        </c:manualLayout>
      </c:layout>
      <c:lineChart>
        <c:grouping val="standard"/>
        <c:varyColors val="0"/>
        <c:ser>
          <c:idx val="0"/>
          <c:order val="0"/>
          <c:tx>
            <c:v>1989</c:v>
          </c:tx>
          <c:spPr>
            <a:ln w="38100"/>
          </c:spPr>
          <c:marker>
            <c:symbol val="none"/>
          </c:marker>
          <c:cat>
            <c:strRef>
              <c:f>Foglio1!$A$2:$A$102</c:f>
              <c:strCach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100+</c:v>
                </c:pt>
              </c:strCache>
            </c:strRef>
          </c:cat>
          <c:val>
            <c:numRef>
              <c:f>Foglio1!$C$2:$C$102</c:f>
              <c:numCache>
                <c:formatCode>General</c:formatCode>
                <c:ptCount val="101"/>
                <c:pt idx="0">
                  <c:v>571595</c:v>
                </c:pt>
                <c:pt idx="1">
                  <c:v>551871</c:v>
                </c:pt>
                <c:pt idx="2">
                  <c:v>552409</c:v>
                </c:pt>
                <c:pt idx="3">
                  <c:v>574662</c:v>
                </c:pt>
                <c:pt idx="4">
                  <c:v>581405</c:v>
                </c:pt>
                <c:pt idx="5">
                  <c:v>595316</c:v>
                </c:pt>
                <c:pt idx="6">
                  <c:v>614905</c:v>
                </c:pt>
                <c:pt idx="7">
                  <c:v>620733</c:v>
                </c:pt>
                <c:pt idx="8">
                  <c:v>633018</c:v>
                </c:pt>
                <c:pt idx="9">
                  <c:v>657834</c:v>
                </c:pt>
                <c:pt idx="10">
                  <c:v>701803</c:v>
                </c:pt>
                <c:pt idx="11">
                  <c:v>730258</c:v>
                </c:pt>
                <c:pt idx="12">
                  <c:v>770912</c:v>
                </c:pt>
                <c:pt idx="13">
                  <c:v>817540</c:v>
                </c:pt>
                <c:pt idx="14">
                  <c:v>857666</c:v>
                </c:pt>
                <c:pt idx="15">
                  <c:v>862410</c:v>
                </c:pt>
                <c:pt idx="16">
                  <c:v>875779</c:v>
                </c:pt>
                <c:pt idx="17">
                  <c:v>894936</c:v>
                </c:pt>
                <c:pt idx="18">
                  <c:v>884557</c:v>
                </c:pt>
                <c:pt idx="19">
                  <c:v>912855</c:v>
                </c:pt>
                <c:pt idx="20">
                  <c:v>902997</c:v>
                </c:pt>
                <c:pt idx="21">
                  <c:v>915986</c:v>
                </c:pt>
                <c:pt idx="22">
                  <c:v>943323</c:v>
                </c:pt>
                <c:pt idx="23">
                  <c:v>945981</c:v>
                </c:pt>
                <c:pt idx="24">
                  <c:v>963654</c:v>
                </c:pt>
                <c:pt idx="25">
                  <c:v>906007</c:v>
                </c:pt>
                <c:pt idx="26">
                  <c:v>878750</c:v>
                </c:pt>
                <c:pt idx="27">
                  <c:v>869991</c:v>
                </c:pt>
                <c:pt idx="28">
                  <c:v>839336</c:v>
                </c:pt>
                <c:pt idx="29">
                  <c:v>823942</c:v>
                </c:pt>
                <c:pt idx="30">
                  <c:v>791756</c:v>
                </c:pt>
                <c:pt idx="31">
                  <c:v>790147</c:v>
                </c:pt>
                <c:pt idx="32">
                  <c:v>782263</c:v>
                </c:pt>
                <c:pt idx="33">
                  <c:v>771378</c:v>
                </c:pt>
                <c:pt idx="34">
                  <c:v>768332</c:v>
                </c:pt>
                <c:pt idx="35">
                  <c:v>736534</c:v>
                </c:pt>
                <c:pt idx="36">
                  <c:v>736056</c:v>
                </c:pt>
                <c:pt idx="37">
                  <c:v>739320</c:v>
                </c:pt>
                <c:pt idx="38">
                  <c:v>772805</c:v>
                </c:pt>
                <c:pt idx="39">
                  <c:v>782535</c:v>
                </c:pt>
                <c:pt idx="40">
                  <c:v>826686</c:v>
                </c:pt>
                <c:pt idx="41">
                  <c:v>814940</c:v>
                </c:pt>
                <c:pt idx="42">
                  <c:v>825741</c:v>
                </c:pt>
                <c:pt idx="43">
                  <c:v>645212</c:v>
                </c:pt>
                <c:pt idx="44">
                  <c:v>668087</c:v>
                </c:pt>
                <c:pt idx="45">
                  <c:v>681489</c:v>
                </c:pt>
                <c:pt idx="46">
                  <c:v>686863</c:v>
                </c:pt>
                <c:pt idx="47">
                  <c:v>695909</c:v>
                </c:pt>
                <c:pt idx="48">
                  <c:v>772280</c:v>
                </c:pt>
                <c:pt idx="49">
                  <c:v>767638</c:v>
                </c:pt>
                <c:pt idx="50">
                  <c:v>754166</c:v>
                </c:pt>
                <c:pt idx="51">
                  <c:v>707379</c:v>
                </c:pt>
                <c:pt idx="52">
                  <c:v>681410</c:v>
                </c:pt>
                <c:pt idx="53">
                  <c:v>703473</c:v>
                </c:pt>
                <c:pt idx="54">
                  <c:v>693013</c:v>
                </c:pt>
                <c:pt idx="55">
                  <c:v>687723</c:v>
                </c:pt>
                <c:pt idx="56">
                  <c:v>675821</c:v>
                </c:pt>
                <c:pt idx="57">
                  <c:v>687779</c:v>
                </c:pt>
                <c:pt idx="58">
                  <c:v>720566</c:v>
                </c:pt>
                <c:pt idx="59">
                  <c:v>664767</c:v>
                </c:pt>
                <c:pt idx="60">
                  <c:v>664072</c:v>
                </c:pt>
                <c:pt idx="61">
                  <c:v>662393</c:v>
                </c:pt>
                <c:pt idx="62">
                  <c:v>648839</c:v>
                </c:pt>
                <c:pt idx="63">
                  <c:v>638500</c:v>
                </c:pt>
                <c:pt idx="64">
                  <c:v>626708</c:v>
                </c:pt>
                <c:pt idx="65">
                  <c:v>620578</c:v>
                </c:pt>
                <c:pt idx="66">
                  <c:v>604453</c:v>
                </c:pt>
                <c:pt idx="67">
                  <c:v>588434</c:v>
                </c:pt>
                <c:pt idx="68">
                  <c:v>580576</c:v>
                </c:pt>
                <c:pt idx="69">
                  <c:v>371237</c:v>
                </c:pt>
                <c:pt idx="70">
                  <c:v>282748</c:v>
                </c:pt>
                <c:pt idx="71">
                  <c:v>292244</c:v>
                </c:pt>
                <c:pt idx="72">
                  <c:v>358281</c:v>
                </c:pt>
                <c:pt idx="73">
                  <c:v>438424</c:v>
                </c:pt>
                <c:pt idx="74">
                  <c:v>437884</c:v>
                </c:pt>
                <c:pt idx="75">
                  <c:v>427508</c:v>
                </c:pt>
                <c:pt idx="76">
                  <c:v>410627</c:v>
                </c:pt>
                <c:pt idx="77">
                  <c:v>364004</c:v>
                </c:pt>
                <c:pt idx="78">
                  <c:v>351545</c:v>
                </c:pt>
                <c:pt idx="79">
                  <c:v>308149</c:v>
                </c:pt>
                <c:pt idx="80">
                  <c:v>282174</c:v>
                </c:pt>
                <c:pt idx="81">
                  <c:v>236454</c:v>
                </c:pt>
                <c:pt idx="82">
                  <c:v>212335</c:v>
                </c:pt>
                <c:pt idx="83">
                  <c:v>183081</c:v>
                </c:pt>
                <c:pt idx="84">
                  <c:v>157636</c:v>
                </c:pt>
                <c:pt idx="85">
                  <c:v>127508</c:v>
                </c:pt>
                <c:pt idx="86">
                  <c:v>112218</c:v>
                </c:pt>
                <c:pt idx="87">
                  <c:v>92718</c:v>
                </c:pt>
                <c:pt idx="88">
                  <c:v>74393</c:v>
                </c:pt>
                <c:pt idx="89">
                  <c:v>58485</c:v>
                </c:pt>
                <c:pt idx="90">
                  <c:v>50154</c:v>
                </c:pt>
                <c:pt idx="91">
                  <c:v>28978</c:v>
                </c:pt>
                <c:pt idx="92">
                  <c:v>22105</c:v>
                </c:pt>
                <c:pt idx="93">
                  <c:v>16374</c:v>
                </c:pt>
                <c:pt idx="94">
                  <c:v>12155</c:v>
                </c:pt>
                <c:pt idx="95">
                  <c:v>8207</c:v>
                </c:pt>
                <c:pt idx="96">
                  <c:v>5429</c:v>
                </c:pt>
                <c:pt idx="97">
                  <c:v>3308</c:v>
                </c:pt>
                <c:pt idx="98">
                  <c:v>1861</c:v>
                </c:pt>
                <c:pt idx="99">
                  <c:v>1003</c:v>
                </c:pt>
                <c:pt idx="100">
                  <c:v>922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B2-4DF4-AC95-155F8C9DC655}"/>
            </c:ext>
          </c:extLst>
        </c:ser>
        <c:ser>
          <c:idx val="1"/>
          <c:order val="1"/>
          <c:tx>
            <c:v>2019</c:v>
          </c:tx>
          <c:spPr>
            <a:ln w="38100"/>
          </c:spPr>
          <c:marker>
            <c:symbol val="none"/>
          </c:marker>
          <c:cat>
            <c:strRef>
              <c:f>Foglio1!$A$2:$A$102</c:f>
              <c:strCach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100+</c:v>
                </c:pt>
              </c:strCache>
            </c:strRef>
          </c:cat>
          <c:val>
            <c:numRef>
              <c:f>Foglio1!$D$2:$D$102</c:f>
              <c:numCache>
                <c:formatCode>General</c:formatCode>
                <c:ptCount val="101"/>
                <c:pt idx="0">
                  <c:v>438287</c:v>
                </c:pt>
                <c:pt idx="1">
                  <c:v>459922</c:v>
                </c:pt>
                <c:pt idx="2">
                  <c:v>476020</c:v>
                </c:pt>
                <c:pt idx="3">
                  <c:v>489037</c:v>
                </c:pt>
                <c:pt idx="4">
                  <c:v>504420</c:v>
                </c:pt>
                <c:pt idx="5">
                  <c:v>512997</c:v>
                </c:pt>
                <c:pt idx="6">
                  <c:v>535259</c:v>
                </c:pt>
                <c:pt idx="7">
                  <c:v>545227</c:v>
                </c:pt>
                <c:pt idx="8">
                  <c:v>560106</c:v>
                </c:pt>
                <c:pt idx="9">
                  <c:v>569207</c:v>
                </c:pt>
                <c:pt idx="10">
                  <c:v>575704</c:v>
                </c:pt>
                <c:pt idx="11">
                  <c:v>573870</c:v>
                </c:pt>
                <c:pt idx="12">
                  <c:v>574671</c:v>
                </c:pt>
                <c:pt idx="13">
                  <c:v>570699</c:v>
                </c:pt>
                <c:pt idx="14">
                  <c:v>576789</c:v>
                </c:pt>
                <c:pt idx="15">
                  <c:v>572237</c:v>
                </c:pt>
                <c:pt idx="16">
                  <c:v>568910</c:v>
                </c:pt>
                <c:pt idx="17">
                  <c:v>575772</c:v>
                </c:pt>
                <c:pt idx="18">
                  <c:v>590965</c:v>
                </c:pt>
                <c:pt idx="19">
                  <c:v>589257</c:v>
                </c:pt>
                <c:pt idx="20">
                  <c:v>596889</c:v>
                </c:pt>
                <c:pt idx="21">
                  <c:v>595298</c:v>
                </c:pt>
                <c:pt idx="22">
                  <c:v>597394</c:v>
                </c:pt>
                <c:pt idx="23">
                  <c:v>596671</c:v>
                </c:pt>
                <c:pt idx="24">
                  <c:v>603993</c:v>
                </c:pt>
                <c:pt idx="25">
                  <c:v>616285</c:v>
                </c:pt>
                <c:pt idx="26">
                  <c:v>643323</c:v>
                </c:pt>
                <c:pt idx="27">
                  <c:v>640950</c:v>
                </c:pt>
                <c:pt idx="28">
                  <c:v>655536</c:v>
                </c:pt>
                <c:pt idx="29">
                  <c:v>654931</c:v>
                </c:pt>
                <c:pt idx="30">
                  <c:v>670761</c:v>
                </c:pt>
                <c:pt idx="31">
                  <c:v>658626</c:v>
                </c:pt>
                <c:pt idx="32">
                  <c:v>662121</c:v>
                </c:pt>
                <c:pt idx="33">
                  <c:v>682913</c:v>
                </c:pt>
                <c:pt idx="34">
                  <c:v>694925</c:v>
                </c:pt>
                <c:pt idx="35">
                  <c:v>706776</c:v>
                </c:pt>
                <c:pt idx="36">
                  <c:v>730609</c:v>
                </c:pt>
                <c:pt idx="37">
                  <c:v>735922</c:v>
                </c:pt>
                <c:pt idx="38">
                  <c:v>754424</c:v>
                </c:pt>
                <c:pt idx="39">
                  <c:v>777141</c:v>
                </c:pt>
                <c:pt idx="40">
                  <c:v>817752</c:v>
                </c:pt>
                <c:pt idx="41">
                  <c:v>843565</c:v>
                </c:pt>
                <c:pt idx="42">
                  <c:v>879842</c:v>
                </c:pt>
                <c:pt idx="43">
                  <c:v>920163</c:v>
                </c:pt>
                <c:pt idx="44">
                  <c:v>957035</c:v>
                </c:pt>
                <c:pt idx="45">
                  <c:v>950671</c:v>
                </c:pt>
                <c:pt idx="46">
                  <c:v>959730</c:v>
                </c:pt>
                <c:pt idx="47">
                  <c:v>968514</c:v>
                </c:pt>
                <c:pt idx="48">
                  <c:v>959790</c:v>
                </c:pt>
                <c:pt idx="49">
                  <c:v>985592</c:v>
                </c:pt>
                <c:pt idx="50">
                  <c:v>978404</c:v>
                </c:pt>
                <c:pt idx="51">
                  <c:v>981716</c:v>
                </c:pt>
                <c:pt idx="52">
                  <c:v>989428</c:v>
                </c:pt>
                <c:pt idx="53">
                  <c:v>986468</c:v>
                </c:pt>
                <c:pt idx="54">
                  <c:v>998320</c:v>
                </c:pt>
                <c:pt idx="55">
                  <c:v>936477</c:v>
                </c:pt>
                <c:pt idx="56">
                  <c:v>904354</c:v>
                </c:pt>
                <c:pt idx="57">
                  <c:v>885307</c:v>
                </c:pt>
                <c:pt idx="58">
                  <c:v>856850</c:v>
                </c:pt>
                <c:pt idx="59">
                  <c:v>834907</c:v>
                </c:pt>
                <c:pt idx="60">
                  <c:v>796679</c:v>
                </c:pt>
                <c:pt idx="61">
                  <c:v>787187</c:v>
                </c:pt>
                <c:pt idx="62">
                  <c:v>769504</c:v>
                </c:pt>
                <c:pt idx="63">
                  <c:v>753222</c:v>
                </c:pt>
                <c:pt idx="64">
                  <c:v>739645</c:v>
                </c:pt>
                <c:pt idx="65">
                  <c:v>703367</c:v>
                </c:pt>
                <c:pt idx="66">
                  <c:v>690052</c:v>
                </c:pt>
                <c:pt idx="67">
                  <c:v>684817</c:v>
                </c:pt>
                <c:pt idx="68">
                  <c:v>706443</c:v>
                </c:pt>
                <c:pt idx="69">
                  <c:v>706294</c:v>
                </c:pt>
                <c:pt idx="70">
                  <c:v>732098</c:v>
                </c:pt>
                <c:pt idx="71">
                  <c:v>710554</c:v>
                </c:pt>
                <c:pt idx="72">
                  <c:v>704083</c:v>
                </c:pt>
                <c:pt idx="73">
                  <c:v>538957</c:v>
                </c:pt>
                <c:pt idx="74">
                  <c:v>548160</c:v>
                </c:pt>
                <c:pt idx="75">
                  <c:v>545814</c:v>
                </c:pt>
                <c:pt idx="76">
                  <c:v>534585</c:v>
                </c:pt>
                <c:pt idx="77">
                  <c:v>528749</c:v>
                </c:pt>
                <c:pt idx="78">
                  <c:v>570874</c:v>
                </c:pt>
                <c:pt idx="79">
                  <c:v>548659</c:v>
                </c:pt>
                <c:pt idx="80">
                  <c:v>517455</c:v>
                </c:pt>
                <c:pt idx="81">
                  <c:v>463046</c:v>
                </c:pt>
                <c:pt idx="82">
                  <c:v>417429</c:v>
                </c:pt>
                <c:pt idx="83">
                  <c:v>406335</c:v>
                </c:pt>
                <c:pt idx="84">
                  <c:v>372317</c:v>
                </c:pt>
                <c:pt idx="85">
                  <c:v>337748</c:v>
                </c:pt>
                <c:pt idx="86">
                  <c:v>302429</c:v>
                </c:pt>
                <c:pt idx="87">
                  <c:v>275699</c:v>
                </c:pt>
                <c:pt idx="88">
                  <c:v>256490</c:v>
                </c:pt>
                <c:pt idx="89">
                  <c:v>206598</c:v>
                </c:pt>
                <c:pt idx="90">
                  <c:v>175411</c:v>
                </c:pt>
                <c:pt idx="91">
                  <c:v>146741</c:v>
                </c:pt>
                <c:pt idx="92">
                  <c:v>117648</c:v>
                </c:pt>
                <c:pt idx="93">
                  <c:v>93423</c:v>
                </c:pt>
                <c:pt idx="94">
                  <c:v>72341</c:v>
                </c:pt>
                <c:pt idx="95">
                  <c:v>55604</c:v>
                </c:pt>
                <c:pt idx="96">
                  <c:v>40418</c:v>
                </c:pt>
                <c:pt idx="97">
                  <c:v>29328</c:v>
                </c:pt>
                <c:pt idx="98">
                  <c:v>19982</c:v>
                </c:pt>
                <c:pt idx="99">
                  <c:v>9176</c:v>
                </c:pt>
                <c:pt idx="100">
                  <c:v>14456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7B2-4DF4-AC95-155F8C9DC655}"/>
            </c:ext>
          </c:extLst>
        </c:ser>
        <c:ser>
          <c:idx val="2"/>
          <c:order val="2"/>
          <c:tx>
            <c:v>2050</c:v>
          </c:tx>
          <c:spPr>
            <a:ln w="38100"/>
          </c:spPr>
          <c:marker>
            <c:symbol val="none"/>
          </c:marker>
          <c:cat>
            <c:strRef>
              <c:f>Foglio1!$A$2:$A$102</c:f>
              <c:strCach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100+</c:v>
                </c:pt>
              </c:strCache>
            </c:strRef>
          </c:cat>
          <c:val>
            <c:numRef>
              <c:f>Foglio1!$E$2:$E$102</c:f>
              <c:numCache>
                <c:formatCode>#,##0</c:formatCode>
                <c:ptCount val="101"/>
                <c:pt idx="0">
                  <c:v>434813</c:v>
                </c:pt>
                <c:pt idx="1">
                  <c:v>439604</c:v>
                </c:pt>
                <c:pt idx="2">
                  <c:v>444368</c:v>
                </c:pt>
                <c:pt idx="3">
                  <c:v>448985</c:v>
                </c:pt>
                <c:pt idx="4">
                  <c:v>453889</c:v>
                </c:pt>
                <c:pt idx="5">
                  <c:v>458964</c:v>
                </c:pt>
                <c:pt idx="6">
                  <c:v>463151</c:v>
                </c:pt>
                <c:pt idx="7">
                  <c:v>466968</c:v>
                </c:pt>
                <c:pt idx="8">
                  <c:v>470692</c:v>
                </c:pt>
                <c:pt idx="9">
                  <c:v>473365</c:v>
                </c:pt>
                <c:pt idx="10">
                  <c:v>475923</c:v>
                </c:pt>
                <c:pt idx="11">
                  <c:v>478260</c:v>
                </c:pt>
                <c:pt idx="12">
                  <c:v>479931</c:v>
                </c:pt>
                <c:pt idx="13">
                  <c:v>481514</c:v>
                </c:pt>
                <c:pt idx="14">
                  <c:v>482905</c:v>
                </c:pt>
                <c:pt idx="15">
                  <c:v>484243</c:v>
                </c:pt>
                <c:pt idx="16">
                  <c:v>485328</c:v>
                </c:pt>
                <c:pt idx="17">
                  <c:v>487039</c:v>
                </c:pt>
                <c:pt idx="18">
                  <c:v>488995</c:v>
                </c:pt>
                <c:pt idx="19">
                  <c:v>492137</c:v>
                </c:pt>
                <c:pt idx="20">
                  <c:v>495993</c:v>
                </c:pt>
                <c:pt idx="21">
                  <c:v>501268</c:v>
                </c:pt>
                <c:pt idx="22">
                  <c:v>506895</c:v>
                </c:pt>
                <c:pt idx="23">
                  <c:v>513992</c:v>
                </c:pt>
                <c:pt idx="24">
                  <c:v>521066</c:v>
                </c:pt>
                <c:pt idx="25">
                  <c:v>528929</c:v>
                </c:pt>
                <c:pt idx="26">
                  <c:v>536380</c:v>
                </c:pt>
                <c:pt idx="27">
                  <c:v>543978</c:v>
                </c:pt>
                <c:pt idx="28">
                  <c:v>551873</c:v>
                </c:pt>
                <c:pt idx="29">
                  <c:v>559134</c:v>
                </c:pt>
                <c:pt idx="30">
                  <c:v>565245</c:v>
                </c:pt>
                <c:pt idx="31">
                  <c:v>568576</c:v>
                </c:pt>
                <c:pt idx="32">
                  <c:v>571596</c:v>
                </c:pt>
                <c:pt idx="33">
                  <c:v>580788</c:v>
                </c:pt>
                <c:pt idx="34">
                  <c:v>601167</c:v>
                </c:pt>
                <c:pt idx="35">
                  <c:v>620361</c:v>
                </c:pt>
                <c:pt idx="36">
                  <c:v>632160</c:v>
                </c:pt>
                <c:pt idx="37">
                  <c:v>656853</c:v>
                </c:pt>
                <c:pt idx="38">
                  <c:v>669088</c:v>
                </c:pt>
                <c:pt idx="39">
                  <c:v>685458</c:v>
                </c:pt>
                <c:pt idx="40">
                  <c:v>695524</c:v>
                </c:pt>
                <c:pt idx="41">
                  <c:v>702883</c:v>
                </c:pt>
                <c:pt idx="42">
                  <c:v>701274</c:v>
                </c:pt>
                <c:pt idx="43">
                  <c:v>702422</c:v>
                </c:pt>
                <c:pt idx="44">
                  <c:v>698998</c:v>
                </c:pt>
                <c:pt idx="45">
                  <c:v>704566</c:v>
                </c:pt>
                <c:pt idx="46">
                  <c:v>699673</c:v>
                </c:pt>
                <c:pt idx="47">
                  <c:v>695805</c:v>
                </c:pt>
                <c:pt idx="48">
                  <c:v>700573</c:v>
                </c:pt>
                <c:pt idx="49">
                  <c:v>709516</c:v>
                </c:pt>
                <c:pt idx="50">
                  <c:v>698892</c:v>
                </c:pt>
                <c:pt idx="51">
                  <c:v>701904</c:v>
                </c:pt>
                <c:pt idx="52">
                  <c:v>701514</c:v>
                </c:pt>
                <c:pt idx="53">
                  <c:v>700148</c:v>
                </c:pt>
                <c:pt idx="54">
                  <c:v>695306</c:v>
                </c:pt>
                <c:pt idx="55">
                  <c:v>696260</c:v>
                </c:pt>
                <c:pt idx="56">
                  <c:v>702633</c:v>
                </c:pt>
                <c:pt idx="57">
                  <c:v>720746</c:v>
                </c:pt>
                <c:pt idx="58">
                  <c:v>713031</c:v>
                </c:pt>
                <c:pt idx="59">
                  <c:v>717819</c:v>
                </c:pt>
                <c:pt idx="60">
                  <c:v>709786</c:v>
                </c:pt>
                <c:pt idx="61">
                  <c:v>717289</c:v>
                </c:pt>
                <c:pt idx="62">
                  <c:v>697895</c:v>
                </c:pt>
                <c:pt idx="63">
                  <c:v>694485</c:v>
                </c:pt>
                <c:pt idx="64">
                  <c:v>707551</c:v>
                </c:pt>
                <c:pt idx="65">
                  <c:v>711752</c:v>
                </c:pt>
                <c:pt idx="66">
                  <c:v>715814</c:v>
                </c:pt>
                <c:pt idx="67">
                  <c:v>731053</c:v>
                </c:pt>
                <c:pt idx="68">
                  <c:v>729042</c:v>
                </c:pt>
                <c:pt idx="69">
                  <c:v>738496</c:v>
                </c:pt>
                <c:pt idx="70">
                  <c:v>751877</c:v>
                </c:pt>
                <c:pt idx="71">
                  <c:v>781005</c:v>
                </c:pt>
                <c:pt idx="72">
                  <c:v>795533</c:v>
                </c:pt>
                <c:pt idx="73">
                  <c:v>818192</c:v>
                </c:pt>
                <c:pt idx="74">
                  <c:v>843065</c:v>
                </c:pt>
                <c:pt idx="75">
                  <c:v>862788</c:v>
                </c:pt>
                <c:pt idx="76">
                  <c:v>843314</c:v>
                </c:pt>
                <c:pt idx="77">
                  <c:v>835497</c:v>
                </c:pt>
                <c:pt idx="78">
                  <c:v>825669</c:v>
                </c:pt>
                <c:pt idx="79">
                  <c:v>798722</c:v>
                </c:pt>
                <c:pt idx="80">
                  <c:v>797350</c:v>
                </c:pt>
                <c:pt idx="81">
                  <c:v>766417</c:v>
                </c:pt>
                <c:pt idx="82">
                  <c:v>740555</c:v>
                </c:pt>
                <c:pt idx="83">
                  <c:v>714254</c:v>
                </c:pt>
                <c:pt idx="84">
                  <c:v>677111</c:v>
                </c:pt>
                <c:pt idx="85">
                  <c:v>645833</c:v>
                </c:pt>
                <c:pt idx="86">
                  <c:v>566225</c:v>
                </c:pt>
                <c:pt idx="87">
                  <c:v>505000</c:v>
                </c:pt>
                <c:pt idx="88">
                  <c:v>450694</c:v>
                </c:pt>
                <c:pt idx="89">
                  <c:v>392046</c:v>
                </c:pt>
                <c:pt idx="90">
                  <c:v>338206</c:v>
                </c:pt>
                <c:pt idx="91">
                  <c:v>280992</c:v>
                </c:pt>
                <c:pt idx="92">
                  <c:v>237614</c:v>
                </c:pt>
                <c:pt idx="93">
                  <c:v>195375</c:v>
                </c:pt>
                <c:pt idx="94">
                  <c:v>157320</c:v>
                </c:pt>
                <c:pt idx="95">
                  <c:v>124331</c:v>
                </c:pt>
                <c:pt idx="96">
                  <c:v>92823</c:v>
                </c:pt>
                <c:pt idx="97">
                  <c:v>69828</c:v>
                </c:pt>
                <c:pt idx="98">
                  <c:v>51671</c:v>
                </c:pt>
                <c:pt idx="99">
                  <c:v>38587</c:v>
                </c:pt>
                <c:pt idx="100">
                  <c:v>71957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7B2-4DF4-AC95-155F8C9DC6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912948464"/>
        <c:axId val="-912946288"/>
      </c:lineChart>
      <c:catAx>
        <c:axId val="-9129484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5875">
            <a:solidFill>
              <a:schemeClr val="bg1">
                <a:lumMod val="85000"/>
              </a:schemeClr>
            </a:solidFill>
          </a:ln>
        </c:spPr>
        <c:txPr>
          <a:bodyPr rot="0"/>
          <a:lstStyle/>
          <a:p>
            <a:pPr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-912946288"/>
        <c:crosses val="autoZero"/>
        <c:auto val="1"/>
        <c:lblAlgn val="ctr"/>
        <c:lblOffset val="100"/>
        <c:tickLblSkip val="5"/>
        <c:noMultiLvlLbl val="0"/>
      </c:catAx>
      <c:valAx>
        <c:axId val="-912946288"/>
        <c:scaling>
          <c:orientation val="minMax"/>
        </c:scaling>
        <c:delete val="0"/>
        <c:axPos val="l"/>
        <c:majorGridlines>
          <c:spPr>
            <a:ln w="15875">
              <a:solidFill>
                <a:schemeClr val="bg1">
                  <a:lumMod val="8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-9129484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9642157023086254"/>
          <c:y val="0.91926123554320216"/>
          <c:w val="0.64841351739724817"/>
          <c:h val="5.0424132905420055E-2"/>
        </c:manualLayout>
      </c:layout>
      <c:overlay val="0"/>
      <c:txPr>
        <a:bodyPr/>
        <a:lstStyle/>
        <a:p>
          <a:pPr>
            <a:defRPr sz="15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 algn="ctr">
        <a:defRPr lang="it-IT" sz="1000" b="0" i="0" u="none" strike="noStrike" kern="1200" baseline="0"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it-IT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69415893735825"/>
          <c:y val="3.3420141173183315E-2"/>
          <c:w val="0.79793185716772852"/>
          <c:h val="0.819336027677714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Foglio1!$C$27</c:f>
              <c:strCache>
                <c:ptCount val="1"/>
                <c:pt idx="0">
                  <c:v>1989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Foglio1!$B$28:$B$35</c:f>
              <c:strCache>
                <c:ptCount val="8"/>
                <c:pt idx="0">
                  <c:v>0-10</c:v>
                </c:pt>
                <c:pt idx="1">
                  <c:v>11-20</c:v>
                </c:pt>
                <c:pt idx="2">
                  <c:v>21-28</c:v>
                </c:pt>
                <c:pt idx="3">
                  <c:v>29-35</c:v>
                </c:pt>
                <c:pt idx="4">
                  <c:v>36-60</c:v>
                </c:pt>
                <c:pt idx="5">
                  <c:v>61-74</c:v>
                </c:pt>
                <c:pt idx="6">
                  <c:v>75-84</c:v>
                </c:pt>
                <c:pt idx="7">
                  <c:v>85+</c:v>
                </c:pt>
              </c:strCache>
            </c:strRef>
          </c:cat>
          <c:val>
            <c:numRef>
              <c:f>Foglio1!$C$28:$C$35</c:f>
              <c:numCache>
                <c:formatCode>General</c:formatCode>
                <c:ptCount val="8"/>
                <c:pt idx="0">
                  <c:v>6655551</c:v>
                </c:pt>
                <c:pt idx="1">
                  <c:v>8509910</c:v>
                </c:pt>
                <c:pt idx="2">
                  <c:v>7263028</c:v>
                </c:pt>
                <c:pt idx="3">
                  <c:v>5464352</c:v>
                </c:pt>
                <c:pt idx="4">
                  <c:v>18055730</c:v>
                </c:pt>
                <c:pt idx="5">
                  <c:v>7151299</c:v>
                </c:pt>
                <c:pt idx="6">
                  <c:v>2933513</c:v>
                </c:pt>
                <c:pt idx="7">
                  <c:v>615818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D9-854D-8238-5D879B8A8252}"/>
            </c:ext>
          </c:extLst>
        </c:ser>
        <c:ser>
          <c:idx val="1"/>
          <c:order val="1"/>
          <c:tx>
            <c:strRef>
              <c:f>Foglio1!$D$27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Foglio1!$B$28:$B$35</c:f>
              <c:strCache>
                <c:ptCount val="8"/>
                <c:pt idx="0">
                  <c:v>0-10</c:v>
                </c:pt>
                <c:pt idx="1">
                  <c:v>11-20</c:v>
                </c:pt>
                <c:pt idx="2">
                  <c:v>21-28</c:v>
                </c:pt>
                <c:pt idx="3">
                  <c:v>29-35</c:v>
                </c:pt>
                <c:pt idx="4">
                  <c:v>36-60</c:v>
                </c:pt>
                <c:pt idx="5">
                  <c:v>61-74</c:v>
                </c:pt>
                <c:pt idx="6">
                  <c:v>75-84</c:v>
                </c:pt>
                <c:pt idx="7">
                  <c:v>85+</c:v>
                </c:pt>
              </c:strCache>
            </c:strRef>
          </c:cat>
          <c:val>
            <c:numRef>
              <c:f>Foglio1!$D$28:$D$35</c:f>
              <c:numCache>
                <c:formatCode>General</c:formatCode>
                <c:ptCount val="8"/>
                <c:pt idx="0">
                  <c:v>5666186</c:v>
                </c:pt>
                <c:pt idx="1">
                  <c:v>5790059</c:v>
                </c:pt>
                <c:pt idx="2">
                  <c:v>4949450</c:v>
                </c:pt>
                <c:pt idx="3">
                  <c:v>4731053</c:v>
                </c:pt>
                <c:pt idx="4">
                  <c:v>22389660</c:v>
                </c:pt>
                <c:pt idx="5">
                  <c:v>9774383</c:v>
                </c:pt>
                <c:pt idx="6">
                  <c:v>4905263</c:v>
                </c:pt>
                <c:pt idx="7">
                  <c:v>2153492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D9-854D-8238-5D879B8A8252}"/>
            </c:ext>
          </c:extLst>
        </c:ser>
        <c:ser>
          <c:idx val="2"/>
          <c:order val="2"/>
          <c:tx>
            <c:strRef>
              <c:f>Foglio1!$E$27</c:f>
              <c:strCache>
                <c:ptCount val="1"/>
                <c:pt idx="0">
                  <c:v>2050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Foglio1!$B$28:$B$35</c:f>
              <c:strCache>
                <c:ptCount val="8"/>
                <c:pt idx="0">
                  <c:v>0-10</c:v>
                </c:pt>
                <c:pt idx="1">
                  <c:v>11-20</c:v>
                </c:pt>
                <c:pt idx="2">
                  <c:v>21-28</c:v>
                </c:pt>
                <c:pt idx="3">
                  <c:v>29-35</c:v>
                </c:pt>
                <c:pt idx="4">
                  <c:v>36-60</c:v>
                </c:pt>
                <c:pt idx="5">
                  <c:v>61-74</c:v>
                </c:pt>
                <c:pt idx="6">
                  <c:v>75-84</c:v>
                </c:pt>
                <c:pt idx="7">
                  <c:v>85+</c:v>
                </c:pt>
              </c:strCache>
            </c:strRef>
          </c:cat>
          <c:val>
            <c:numRef>
              <c:f>Foglio1!$E$28:$E$35</c:f>
              <c:numCache>
                <c:formatCode>General</c:formatCode>
                <c:ptCount val="8"/>
                <c:pt idx="0">
                  <c:v>5030722</c:v>
                </c:pt>
                <c:pt idx="1">
                  <c:v>4856345</c:v>
                </c:pt>
                <c:pt idx="2">
                  <c:v>4204381</c:v>
                </c:pt>
                <c:pt idx="3">
                  <c:v>4066867</c:v>
                </c:pt>
                <c:pt idx="4">
                  <c:v>17412832</c:v>
                </c:pt>
                <c:pt idx="5">
                  <c:v>10433049</c:v>
                </c:pt>
                <c:pt idx="6">
                  <c:v>7861677</c:v>
                </c:pt>
                <c:pt idx="7">
                  <c:v>4218502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D9-854D-8238-5D879B8A82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axId val="-912945200"/>
        <c:axId val="-912945744"/>
      </c:barChart>
      <c:catAx>
        <c:axId val="-91294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-912945744"/>
        <c:crosses val="autoZero"/>
        <c:auto val="1"/>
        <c:lblAlgn val="ctr"/>
        <c:lblOffset val="100"/>
        <c:noMultiLvlLbl val="0"/>
      </c:catAx>
      <c:valAx>
        <c:axId val="-912945744"/>
        <c:scaling>
          <c:orientation val="minMax"/>
          <c:min val="0"/>
        </c:scaling>
        <c:delete val="0"/>
        <c:axPos val="l"/>
        <c:majorGridlines>
          <c:spPr>
            <a:ln w="158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-912945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00" b="0"/>
            </a:pPr>
            <a:r>
              <a:rPr lang="it-IT" sz="1300" b="0" dirty="0" smtClean="0"/>
              <a:t>2017</a:t>
            </a:r>
            <a:endParaRPr lang="it-IT" sz="1300" b="0" dirty="0"/>
          </a:p>
        </c:rich>
      </c:tx>
      <c:layout>
        <c:manualLayout>
          <c:xMode val="edge"/>
          <c:yMode val="edge"/>
          <c:x val="0.45575209403670186"/>
          <c:y val="1.424761904761905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2590518688602731E-2"/>
          <c:y val="0.11936728309243526"/>
          <c:w val="0.93647875171036887"/>
          <c:h val="0.77912504508397962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'previsioni _2050'!$B$29</c:f>
              <c:strCache>
                <c:ptCount val="1"/>
                <c:pt idx="0">
                  <c:v>maschi</c:v>
                </c:pt>
              </c:strCache>
            </c:strRef>
          </c:tx>
          <c:spPr>
            <a:solidFill>
              <a:srgbClr val="005986">
                <a:alpha val="90000"/>
              </a:srgbClr>
            </a:solidFill>
          </c:spPr>
          <c:invertIfNegative val="0"/>
          <c:cat>
            <c:strRef>
              <c:f>'previsioni _2050'!$A$30:$A$130</c:f>
              <c:strCach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100+</c:v>
                </c:pt>
              </c:strCache>
            </c:strRef>
          </c:cat>
          <c:val>
            <c:numRef>
              <c:f>'previsioni _2050'!$B$30:$B$130</c:f>
              <c:numCache>
                <c:formatCode>General</c:formatCode>
                <c:ptCount val="101"/>
                <c:pt idx="0">
                  <c:v>-0.39377251866134816</c:v>
                </c:pt>
                <c:pt idx="1">
                  <c:v>-0.3970141181991334</c:v>
                </c:pt>
                <c:pt idx="2">
                  <c:v>-0.41274934818392561</c:v>
                </c:pt>
                <c:pt idx="3">
                  <c:v>-0.42728612856907805</c:v>
                </c:pt>
                <c:pt idx="4">
                  <c:v>-0.43519424289277231</c:v>
                </c:pt>
                <c:pt idx="5">
                  <c:v>-0.45494469229484208</c:v>
                </c:pt>
                <c:pt idx="6">
                  <c:v>-0.46451741178658812</c:v>
                </c:pt>
                <c:pt idx="7">
                  <c:v>-0.47791855786146092</c:v>
                </c:pt>
                <c:pt idx="8">
                  <c:v>-0.48536051661674345</c:v>
                </c:pt>
                <c:pt idx="9">
                  <c:v>-0.49006009208126333</c:v>
                </c:pt>
                <c:pt idx="10">
                  <c:v>-0.48904347621398236</c:v>
                </c:pt>
                <c:pt idx="11">
                  <c:v>-0.49039896403702382</c:v>
                </c:pt>
                <c:pt idx="12">
                  <c:v>-0.48773757940885731</c:v>
                </c:pt>
                <c:pt idx="13">
                  <c:v>-0.49076097846781153</c:v>
                </c:pt>
                <c:pt idx="14">
                  <c:v>-0.4870069384115594</c:v>
                </c:pt>
                <c:pt idx="15">
                  <c:v>-0.4841389245420758</c:v>
                </c:pt>
                <c:pt idx="16">
                  <c:v>-0.48983197339884937</c:v>
                </c:pt>
                <c:pt idx="17">
                  <c:v>-0.49989399093403475</c:v>
                </c:pt>
                <c:pt idx="18">
                  <c:v>-0.49202059032288176</c:v>
                </c:pt>
                <c:pt idx="19">
                  <c:v>-0.5012858455035476</c:v>
                </c:pt>
                <c:pt idx="20">
                  <c:v>-0.50601021647702571</c:v>
                </c:pt>
                <c:pt idx="21">
                  <c:v>-0.50893608653407829</c:v>
                </c:pt>
                <c:pt idx="22">
                  <c:v>-0.50960060617415481</c:v>
                </c:pt>
                <c:pt idx="23">
                  <c:v>-0.5138836170881792</c:v>
                </c:pt>
                <c:pt idx="24">
                  <c:v>-0.522553780053851</c:v>
                </c:pt>
                <c:pt idx="25">
                  <c:v>-0.54404818025263846</c:v>
                </c:pt>
                <c:pt idx="26">
                  <c:v>-0.54275716075288827</c:v>
                </c:pt>
                <c:pt idx="27">
                  <c:v>-0.55325723227966661</c:v>
                </c:pt>
                <c:pt idx="28">
                  <c:v>-0.55003381611511726</c:v>
                </c:pt>
                <c:pt idx="29">
                  <c:v>-0.56229932787970993</c:v>
                </c:pt>
                <c:pt idx="30">
                  <c:v>-0.5502437514242956</c:v>
                </c:pt>
                <c:pt idx="31">
                  <c:v>-0.55291505425604492</c:v>
                </c:pt>
                <c:pt idx="32">
                  <c:v>-0.56878087392134991</c:v>
                </c:pt>
                <c:pt idx="33">
                  <c:v>-0.57838334802384561</c:v>
                </c:pt>
                <c:pt idx="34">
                  <c:v>-0.58813294214615952</c:v>
                </c:pt>
                <c:pt idx="35">
                  <c:v>-0.60632458055173177</c:v>
                </c:pt>
                <c:pt idx="36">
                  <c:v>-0.60991662328279139</c:v>
                </c:pt>
                <c:pt idx="37">
                  <c:v>-0.6273825797928565</c:v>
                </c:pt>
                <c:pt idx="38">
                  <c:v>-0.64374265660339347</c:v>
                </c:pt>
                <c:pt idx="39">
                  <c:v>-0.67834230980348653</c:v>
                </c:pt>
                <c:pt idx="40">
                  <c:v>-0.69839691744877541</c:v>
                </c:pt>
                <c:pt idx="41">
                  <c:v>-0.72793993985535221</c:v>
                </c:pt>
                <c:pt idx="42">
                  <c:v>-0.76079068315693665</c:v>
                </c:pt>
                <c:pt idx="43">
                  <c:v>-0.79033701163137482</c:v>
                </c:pt>
                <c:pt idx="44">
                  <c:v>-0.78375958962176351</c:v>
                </c:pt>
                <c:pt idx="45">
                  <c:v>-0.79197847432439972</c:v>
                </c:pt>
                <c:pt idx="46">
                  <c:v>-0.79586475709509463</c:v>
                </c:pt>
                <c:pt idx="47">
                  <c:v>-0.78944106724102325</c:v>
                </c:pt>
                <c:pt idx="48">
                  <c:v>-0.8091683741680652</c:v>
                </c:pt>
                <c:pt idx="49">
                  <c:v>-0.80213471479362553</c:v>
                </c:pt>
                <c:pt idx="50">
                  <c:v>-0.80227026357592968</c:v>
                </c:pt>
                <c:pt idx="51">
                  <c:v>-0.81137682749926421</c:v>
                </c:pt>
                <c:pt idx="52">
                  <c:v>-0.80834185720279661</c:v>
                </c:pt>
                <c:pt idx="53">
                  <c:v>-0.81657727224473731</c:v>
                </c:pt>
                <c:pt idx="54">
                  <c:v>-0.7612551856914177</c:v>
                </c:pt>
                <c:pt idx="55">
                  <c:v>-0.73272877915212142</c:v>
                </c:pt>
                <c:pt idx="56">
                  <c:v>-0.71518182397945929</c:v>
                </c:pt>
                <c:pt idx="57">
                  <c:v>-0.69126903514029481</c:v>
                </c:pt>
                <c:pt idx="58">
                  <c:v>-0.67302780571680654</c:v>
                </c:pt>
                <c:pt idx="59">
                  <c:v>-0.63880669728680628</c:v>
                </c:pt>
                <c:pt idx="60">
                  <c:v>-0.63159946934965983</c:v>
                </c:pt>
                <c:pt idx="61">
                  <c:v>-0.61669902149978972</c:v>
                </c:pt>
                <c:pt idx="62">
                  <c:v>-0.60235895215237101</c:v>
                </c:pt>
                <c:pt idx="63">
                  <c:v>-0.58975291539808716</c:v>
                </c:pt>
                <c:pt idx="64">
                  <c:v>-0.56252909959605468</c:v>
                </c:pt>
                <c:pt idx="65">
                  <c:v>-0.54946186637515082</c:v>
                </c:pt>
                <c:pt idx="66">
                  <c:v>-0.54479039248745031</c:v>
                </c:pt>
                <c:pt idx="67">
                  <c:v>-0.56219683977601653</c:v>
                </c:pt>
                <c:pt idx="68">
                  <c:v>-0.56160835969674494</c:v>
                </c:pt>
                <c:pt idx="69">
                  <c:v>-0.58014217612593832</c:v>
                </c:pt>
                <c:pt idx="70">
                  <c:v>-0.56279358502494059</c:v>
                </c:pt>
                <c:pt idx="71">
                  <c:v>-0.55479124776720579</c:v>
                </c:pt>
                <c:pt idx="72">
                  <c:v>-0.42211047933256329</c:v>
                </c:pt>
                <c:pt idx="73">
                  <c:v>-0.42724480272081466</c:v>
                </c:pt>
                <c:pt idx="74">
                  <c:v>-0.42110543470279577</c:v>
                </c:pt>
                <c:pt idx="75">
                  <c:v>-0.41031608223817367</c:v>
                </c:pt>
                <c:pt idx="76">
                  <c:v>-0.4025402106289222</c:v>
                </c:pt>
                <c:pt idx="77">
                  <c:v>-0.43092941535198415</c:v>
                </c:pt>
                <c:pt idx="78">
                  <c:v>-0.41219392878326483</c:v>
                </c:pt>
                <c:pt idx="79">
                  <c:v>-0.38401465936938167</c:v>
                </c:pt>
                <c:pt idx="80">
                  <c:v>-0.34002412040990093</c:v>
                </c:pt>
                <c:pt idx="81">
                  <c:v>-0.30112657899040851</c:v>
                </c:pt>
                <c:pt idx="82">
                  <c:v>-0.29031739011861951</c:v>
                </c:pt>
                <c:pt idx="83">
                  <c:v>-0.26122068687328731</c:v>
                </c:pt>
                <c:pt idx="84">
                  <c:v>-0.23379189486386825</c:v>
                </c:pt>
                <c:pt idx="85">
                  <c:v>-0.20403232501239041</c:v>
                </c:pt>
                <c:pt idx="86">
                  <c:v>-0.18329170828592853</c:v>
                </c:pt>
                <c:pt idx="87">
                  <c:v>-0.16549349195582455</c:v>
                </c:pt>
                <c:pt idx="88">
                  <c:v>-0.13132858667946248</c:v>
                </c:pt>
                <c:pt idx="89">
                  <c:v>-0.10782244418721039</c:v>
                </c:pt>
                <c:pt idx="90">
                  <c:v>-8.7832304865212762E-2</c:v>
                </c:pt>
                <c:pt idx="91">
                  <c:v>-6.8250464924058132E-2</c:v>
                </c:pt>
                <c:pt idx="92">
                  <c:v>-5.237803312303109E-2</c:v>
                </c:pt>
                <c:pt idx="93">
                  <c:v>-3.9886055709954439E-2</c:v>
                </c:pt>
                <c:pt idx="94">
                  <c:v>-3.0136461587640582E-2</c:v>
                </c:pt>
                <c:pt idx="95">
                  <c:v>-2.0960470239223435E-2</c:v>
                </c:pt>
                <c:pt idx="96">
                  <c:v>-1.4578106233415735E-2</c:v>
                </c:pt>
                <c:pt idx="97">
                  <c:v>-9.7859608687857081E-3</c:v>
                </c:pt>
                <c:pt idx="98">
                  <c:v>-4.325989796218275E-3</c:v>
                </c:pt>
                <c:pt idx="99">
                  <c:v>-2.170433550796561E-3</c:v>
                </c:pt>
                <c:pt idx="100">
                  <c:v>-4.2268077603859876E-3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92-4936-B4C5-61D79549B14C}"/>
            </c:ext>
          </c:extLst>
        </c:ser>
        <c:ser>
          <c:idx val="0"/>
          <c:order val="1"/>
          <c:tx>
            <c:strRef>
              <c:f>'previsioni _2050'!$C$29</c:f>
              <c:strCache>
                <c:ptCount val="1"/>
                <c:pt idx="0">
                  <c:v>femmine</c:v>
                </c:pt>
              </c:strCache>
            </c:strRef>
          </c:tx>
          <c:spPr>
            <a:solidFill>
              <a:srgbClr val="E08FE9">
                <a:alpha val="90000"/>
              </a:srgbClr>
            </a:solidFill>
          </c:spPr>
          <c:invertIfNegative val="0"/>
          <c:cat>
            <c:strRef>
              <c:f>'previsioni _2050'!$A$30:$A$130</c:f>
              <c:strCach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100+</c:v>
                </c:pt>
              </c:strCache>
            </c:strRef>
          </c:cat>
          <c:val>
            <c:numRef>
              <c:f>'previsioni _2050'!$C$30:$C$130</c:f>
              <c:numCache>
                <c:formatCode>General</c:formatCode>
                <c:ptCount val="101"/>
                <c:pt idx="0">
                  <c:v>0.37170120962080305</c:v>
                </c:pt>
                <c:pt idx="1">
                  <c:v>0.37546020877884689</c:v>
                </c:pt>
                <c:pt idx="2">
                  <c:v>0.38922336928450729</c:v>
                </c:pt>
                <c:pt idx="3">
                  <c:v>0.40267906547908738</c:v>
                </c:pt>
                <c:pt idx="4">
                  <c:v>0.41099382614969426</c:v>
                </c:pt>
                <c:pt idx="5">
                  <c:v>0.42938052255907</c:v>
                </c:pt>
                <c:pt idx="6">
                  <c:v>0.43764899827962173</c:v>
                </c:pt>
                <c:pt idx="7">
                  <c:v>0.44935743760962316</c:v>
                </c:pt>
                <c:pt idx="8">
                  <c:v>0.45688039502750222</c:v>
                </c:pt>
                <c:pt idx="9">
                  <c:v>0.4629751311293962</c:v>
                </c:pt>
                <c:pt idx="10">
                  <c:v>0.4601864628885784</c:v>
                </c:pt>
                <c:pt idx="11">
                  <c:v>0.45992363049362267</c:v>
                </c:pt>
                <c:pt idx="12">
                  <c:v>0.45637456664475756</c:v>
                </c:pt>
                <c:pt idx="13">
                  <c:v>0.46252219983242887</c:v>
                </c:pt>
                <c:pt idx="14">
                  <c:v>0.45840779837931939</c:v>
                </c:pt>
                <c:pt idx="15">
                  <c:v>0.45558772249382118</c:v>
                </c:pt>
                <c:pt idx="16">
                  <c:v>0.45932688524469878</c:v>
                </c:pt>
                <c:pt idx="17">
                  <c:v>0.46658535723369132</c:v>
                </c:pt>
                <c:pt idx="18">
                  <c:v>0.46021291143146686</c:v>
                </c:pt>
                <c:pt idx="19">
                  <c:v>0.46118985448441496</c:v>
                </c:pt>
                <c:pt idx="20">
                  <c:v>0.46278833829524546</c:v>
                </c:pt>
                <c:pt idx="21">
                  <c:v>0.46632417787266667</c:v>
                </c:pt>
                <c:pt idx="22">
                  <c:v>0.46789125403881643</c:v>
                </c:pt>
                <c:pt idx="23">
                  <c:v>0.47683582063695834</c:v>
                </c:pt>
                <c:pt idx="24">
                  <c:v>0.49145855878649847</c:v>
                </c:pt>
                <c:pt idx="25">
                  <c:v>0.5136604575075564</c:v>
                </c:pt>
                <c:pt idx="26">
                  <c:v>0.51519281996116473</c:v>
                </c:pt>
                <c:pt idx="27">
                  <c:v>0.5261722713277992</c:v>
                </c:pt>
                <c:pt idx="28">
                  <c:v>0.52906012160444926</c:v>
                </c:pt>
                <c:pt idx="29">
                  <c:v>0.54279683356722142</c:v>
                </c:pt>
                <c:pt idx="30">
                  <c:v>0.53477465990231954</c:v>
                </c:pt>
                <c:pt idx="31">
                  <c:v>0.53909569059674645</c:v>
                </c:pt>
                <c:pt idx="32">
                  <c:v>0.55847420736444464</c:v>
                </c:pt>
                <c:pt idx="33">
                  <c:v>0.56891807573758468</c:v>
                </c:pt>
                <c:pt idx="34">
                  <c:v>0.57901646001924179</c:v>
                </c:pt>
                <c:pt idx="35">
                  <c:v>0.60051912538768171</c:v>
                </c:pt>
                <c:pt idx="36">
                  <c:v>0.60672626779685268</c:v>
                </c:pt>
                <c:pt idx="37">
                  <c:v>0.62003649700554564</c:v>
                </c:pt>
                <c:pt idx="38">
                  <c:v>0.6421689683015207</c:v>
                </c:pt>
                <c:pt idx="39">
                  <c:v>0.67574208743075015</c:v>
                </c:pt>
                <c:pt idx="40">
                  <c:v>0.69926310722837692</c:v>
                </c:pt>
                <c:pt idx="41">
                  <c:v>0.73043436805653428</c:v>
                </c:pt>
                <c:pt idx="42">
                  <c:v>0.76485879965999104</c:v>
                </c:pt>
                <c:pt idx="43">
                  <c:v>0.796453237174366</c:v>
                </c:pt>
                <c:pt idx="44">
                  <c:v>0.79300666142919418</c:v>
                </c:pt>
                <c:pt idx="45">
                  <c:v>0.80019901206096555</c:v>
                </c:pt>
                <c:pt idx="46">
                  <c:v>0.81145782616186068</c:v>
                </c:pt>
                <c:pt idx="47">
                  <c:v>0.80360426195787393</c:v>
                </c:pt>
                <c:pt idx="48">
                  <c:v>0.82711701658584835</c:v>
                </c:pt>
                <c:pt idx="49">
                  <c:v>0.82227528020330221</c:v>
                </c:pt>
                <c:pt idx="50">
                  <c:v>0.82768235419009251</c:v>
                </c:pt>
                <c:pt idx="51">
                  <c:v>0.83147606706067723</c:v>
                </c:pt>
                <c:pt idx="52">
                  <c:v>0.83028918869855095</c:v>
                </c:pt>
                <c:pt idx="53">
                  <c:v>0.84211499343762053</c:v>
                </c:pt>
                <c:pt idx="54">
                  <c:v>0.79424313080923659</c:v>
                </c:pt>
                <c:pt idx="55">
                  <c:v>0.76962780254959406</c:v>
                </c:pt>
                <c:pt idx="56">
                  <c:v>0.75504804328224695</c:v>
                </c:pt>
                <c:pt idx="57">
                  <c:v>0.73197003657800486</c:v>
                </c:pt>
                <c:pt idx="58">
                  <c:v>0.71451565130545214</c:v>
                </c:pt>
                <c:pt idx="59">
                  <c:v>0.68469326616461412</c:v>
                </c:pt>
                <c:pt idx="60">
                  <c:v>0.67732073483441402</c:v>
                </c:pt>
                <c:pt idx="61">
                  <c:v>0.6632005189997574</c:v>
                </c:pt>
                <c:pt idx="62">
                  <c:v>0.650439097056003</c:v>
                </c:pt>
                <c:pt idx="63">
                  <c:v>0.64106474163592109</c:v>
                </c:pt>
                <c:pt idx="64">
                  <c:v>0.60870825547956808</c:v>
                </c:pt>
                <c:pt idx="65">
                  <c:v>0.60000668486921516</c:v>
                </c:pt>
                <c:pt idx="66">
                  <c:v>0.59717338471227244</c:v>
                </c:pt>
                <c:pt idx="67">
                  <c:v>0.61722799235756154</c:v>
                </c:pt>
                <c:pt idx="68">
                  <c:v>0.61884796560948896</c:v>
                </c:pt>
                <c:pt idx="69">
                  <c:v>0.64506343071389305</c:v>
                </c:pt>
                <c:pt idx="70">
                  <c:v>0.6283859713886939</c:v>
                </c:pt>
                <c:pt idx="71">
                  <c:v>0.62707511548177741</c:v>
                </c:pt>
                <c:pt idx="72">
                  <c:v>0.48350746558061036</c:v>
                </c:pt>
                <c:pt idx="73">
                  <c:v>0.49598621872224269</c:v>
                </c:pt>
                <c:pt idx="74">
                  <c:v>0.49991382734120127</c:v>
                </c:pt>
                <c:pt idx="75">
                  <c:v>0.49407696453247113</c:v>
                </c:pt>
                <c:pt idx="76">
                  <c:v>0.49412159644859543</c:v>
                </c:pt>
                <c:pt idx="77">
                  <c:v>0.53882128696427711</c:v>
                </c:pt>
                <c:pt idx="78">
                  <c:v>0.52333897117085659</c:v>
                </c:pt>
                <c:pt idx="79">
                  <c:v>0.50196028334720699</c:v>
                </c:pt>
                <c:pt idx="80">
                  <c:v>0.45659276712358837</c:v>
                </c:pt>
                <c:pt idx="81">
                  <c:v>0.42120626977255887</c:v>
                </c:pt>
                <c:pt idx="82">
                  <c:v>0.41818617678146575</c:v>
                </c:pt>
                <c:pt idx="83">
                  <c:v>0.39276251492978942</c:v>
                </c:pt>
                <c:pt idx="84">
                  <c:v>0.36586930591386463</c:v>
                </c:pt>
                <c:pt idx="85">
                  <c:v>0.33797105226817248</c:v>
                </c:pt>
                <c:pt idx="86">
                  <c:v>0.317458554224125</c:v>
                </c:pt>
                <c:pt idx="87">
                  <c:v>0.30608237471416172</c:v>
                </c:pt>
                <c:pt idx="88">
                  <c:v>0.25607479224752222</c:v>
                </c:pt>
                <c:pt idx="89">
                  <c:v>0.2273731641115887</c:v>
                </c:pt>
                <c:pt idx="90">
                  <c:v>0.1978780796889969</c:v>
                </c:pt>
                <c:pt idx="91">
                  <c:v>0.16625719363173314</c:v>
                </c:pt>
                <c:pt idx="92">
                  <c:v>0.13788782531583771</c:v>
                </c:pt>
                <c:pt idx="93">
                  <c:v>0.11165582987212823</c:v>
                </c:pt>
                <c:pt idx="94">
                  <c:v>8.9566337458347314E-2</c:v>
                </c:pt>
                <c:pt idx="95">
                  <c:v>6.8594295981610098E-2</c:v>
                </c:pt>
                <c:pt idx="96">
                  <c:v>5.1478782664818312E-2</c:v>
                </c:pt>
                <c:pt idx="97">
                  <c:v>3.7089122299483947E-2</c:v>
                </c:pt>
                <c:pt idx="98">
                  <c:v>1.7467609543996385E-2</c:v>
                </c:pt>
                <c:pt idx="99">
                  <c:v>9.1693792126949884E-3</c:v>
                </c:pt>
                <c:pt idx="100">
                  <c:v>2.1249751177067611E-2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92-4936-B4C5-61D79549B1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-912949008"/>
        <c:axId val="-912947920"/>
      </c:barChart>
      <c:catAx>
        <c:axId val="-9129490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912947920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912947920"/>
        <c:scaling>
          <c:orientation val="minMax"/>
        </c:scaling>
        <c:delete val="0"/>
        <c:axPos val="b"/>
        <c:numFmt formatCode="#,##0.0;#,##0.0" sourceLinked="0"/>
        <c:majorTickMark val="out"/>
        <c:minorTickMark val="none"/>
        <c:tickLblPos val="nextTo"/>
        <c:crossAx val="-91294900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00"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00" b="0"/>
            </a:pPr>
            <a:r>
              <a:rPr lang="it-IT" sz="1300" b="0"/>
              <a:t>2050</a:t>
            </a:r>
          </a:p>
        </c:rich>
      </c:tx>
      <c:layout>
        <c:manualLayout>
          <c:xMode val="edge"/>
          <c:yMode val="edge"/>
          <c:x val="0.46422807574199038"/>
          <c:y val="1.424761904761905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7052540984927999E-2"/>
          <c:y val="0.11275498438454666"/>
          <c:w val="0.93647875171036887"/>
          <c:h val="0.780758402273521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'previsioni _2050'!$F$29</c:f>
              <c:strCache>
                <c:ptCount val="1"/>
                <c:pt idx="0">
                  <c:v>maschi</c:v>
                </c:pt>
              </c:strCache>
            </c:strRef>
          </c:tx>
          <c:spPr>
            <a:solidFill>
              <a:srgbClr val="005986">
                <a:alpha val="90000"/>
              </a:srgbClr>
            </a:solidFill>
          </c:spPr>
          <c:invertIfNegative val="0"/>
          <c:cat>
            <c:strRef>
              <c:f>'previsioni _2050'!$E$30:$E$130</c:f>
              <c:strCach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100+</c:v>
                </c:pt>
              </c:strCache>
            </c:strRef>
          </c:cat>
          <c:val>
            <c:numRef>
              <c:f>'previsioni _2050'!$F$30:$F$130</c:f>
              <c:numCache>
                <c:formatCode>General</c:formatCode>
                <c:ptCount val="101"/>
                <c:pt idx="0">
                  <c:v>-0.38565791304505337</c:v>
                </c:pt>
                <c:pt idx="1">
                  <c:v>-0.39015998415270986</c:v>
                </c:pt>
                <c:pt idx="2">
                  <c:v>-0.39462073606090797</c:v>
                </c:pt>
                <c:pt idx="3">
                  <c:v>-0.39893687077100165</c:v>
                </c:pt>
                <c:pt idx="4">
                  <c:v>-0.4034957557779133</c:v>
                </c:pt>
                <c:pt idx="5">
                  <c:v>-0.40819753634961881</c:v>
                </c:pt>
                <c:pt idx="6">
                  <c:v>-0.41210908723168221</c:v>
                </c:pt>
                <c:pt idx="7">
                  <c:v>-0.41569008451807821</c:v>
                </c:pt>
                <c:pt idx="8">
                  <c:v>-0.41919705157211101</c:v>
                </c:pt>
                <c:pt idx="9">
                  <c:v>-0.42178294480488387</c:v>
                </c:pt>
                <c:pt idx="10">
                  <c:v>-0.42428447800542868</c:v>
                </c:pt>
                <c:pt idx="11">
                  <c:v>-0.42661556950820761</c:v>
                </c:pt>
                <c:pt idx="12">
                  <c:v>-0.42839229508491955</c:v>
                </c:pt>
                <c:pt idx="13">
                  <c:v>-0.43014147452865908</c:v>
                </c:pt>
                <c:pt idx="14">
                  <c:v>-0.43178563434044193</c:v>
                </c:pt>
                <c:pt idx="15">
                  <c:v>-0.43346250518512935</c:v>
                </c:pt>
                <c:pt idx="16">
                  <c:v>-0.43498270739853701</c:v>
                </c:pt>
                <c:pt idx="17">
                  <c:v>-0.43708826493760539</c:v>
                </c:pt>
                <c:pt idx="18">
                  <c:v>-0.43934532620802108</c:v>
                </c:pt>
                <c:pt idx="19">
                  <c:v>-0.44248214210023906</c:v>
                </c:pt>
                <c:pt idx="20">
                  <c:v>-0.44602009855386587</c:v>
                </c:pt>
                <c:pt idx="21">
                  <c:v>-0.45060825132706095</c:v>
                </c:pt>
                <c:pt idx="22">
                  <c:v>-0.45538922703106172</c:v>
                </c:pt>
                <c:pt idx="23">
                  <c:v>-0.46147520078462417</c:v>
                </c:pt>
                <c:pt idx="24">
                  <c:v>-0.46766275090352177</c:v>
                </c:pt>
                <c:pt idx="25">
                  <c:v>-0.47476104504381539</c:v>
                </c:pt>
                <c:pt idx="26">
                  <c:v>-0.48174226811897686</c:v>
                </c:pt>
                <c:pt idx="27">
                  <c:v>-0.48909536398926429</c:v>
                </c:pt>
                <c:pt idx="28">
                  <c:v>-0.49691330085345853</c:v>
                </c:pt>
                <c:pt idx="29">
                  <c:v>-0.5043249322563117</c:v>
                </c:pt>
                <c:pt idx="30">
                  <c:v>-0.51081721147121528</c:v>
                </c:pt>
                <c:pt idx="31">
                  <c:v>-0.5148974824177337</c:v>
                </c:pt>
                <c:pt idx="32">
                  <c:v>-0.51870229203452989</c:v>
                </c:pt>
                <c:pt idx="33">
                  <c:v>-0.52632224106798531</c:v>
                </c:pt>
                <c:pt idx="34">
                  <c:v>-0.54526192911973659</c:v>
                </c:pt>
                <c:pt idx="35">
                  <c:v>-0.56263493085868999</c:v>
                </c:pt>
                <c:pt idx="36">
                  <c:v>-0.57280978372532454</c:v>
                </c:pt>
                <c:pt idx="37">
                  <c:v>-0.59486046316963226</c:v>
                </c:pt>
                <c:pt idx="38">
                  <c:v>-0.60609067725576782</c:v>
                </c:pt>
                <c:pt idx="39">
                  <c:v>-0.62097764049397275</c:v>
                </c:pt>
                <c:pt idx="40">
                  <c:v>-0.62944463311632626</c:v>
                </c:pt>
                <c:pt idx="41">
                  <c:v>-0.63482645884578492</c:v>
                </c:pt>
                <c:pt idx="42">
                  <c:v>-0.63406033202249346</c:v>
                </c:pt>
                <c:pt idx="43">
                  <c:v>-0.63551166890347033</c:v>
                </c:pt>
                <c:pt idx="44">
                  <c:v>-0.6325797273752336</c:v>
                </c:pt>
                <c:pt idx="45">
                  <c:v>-0.63518800184104562</c:v>
                </c:pt>
                <c:pt idx="46">
                  <c:v>-0.63051721066893429</c:v>
                </c:pt>
                <c:pt idx="47">
                  <c:v>-0.62639045562302531</c:v>
                </c:pt>
                <c:pt idx="48">
                  <c:v>-0.63056369476832452</c:v>
                </c:pt>
                <c:pt idx="49">
                  <c:v>-0.63867430929534963</c:v>
                </c:pt>
                <c:pt idx="50">
                  <c:v>-0.62779703003792175</c:v>
                </c:pt>
                <c:pt idx="51">
                  <c:v>-0.63372805679351574</c:v>
                </c:pt>
                <c:pt idx="52">
                  <c:v>-0.63423421698688121</c:v>
                </c:pt>
                <c:pt idx="53">
                  <c:v>-0.63210455658146192</c:v>
                </c:pt>
                <c:pt idx="54">
                  <c:v>-0.62687079131672918</c:v>
                </c:pt>
                <c:pt idx="55">
                  <c:v>-0.62458790554665122</c:v>
                </c:pt>
                <c:pt idx="56">
                  <c:v>-0.62607711836046542</c:v>
                </c:pt>
                <c:pt idx="57">
                  <c:v>-0.64001201837781585</c:v>
                </c:pt>
                <c:pt idx="58">
                  <c:v>-0.63044834533650362</c:v>
                </c:pt>
                <c:pt idx="59">
                  <c:v>-0.63251947020935662</c:v>
                </c:pt>
                <c:pt idx="60">
                  <c:v>-0.6205455105329698</c:v>
                </c:pt>
                <c:pt idx="61">
                  <c:v>-0.62409724005308331</c:v>
                </c:pt>
                <c:pt idx="62">
                  <c:v>-0.60326892025941981</c:v>
                </c:pt>
                <c:pt idx="63">
                  <c:v>-0.59732928533727259</c:v>
                </c:pt>
                <c:pt idx="64">
                  <c:v>-0.60457563994229224</c:v>
                </c:pt>
                <c:pt idx="65">
                  <c:v>-0.60568092852780508</c:v>
                </c:pt>
                <c:pt idx="66">
                  <c:v>-0.60697559677750212</c:v>
                </c:pt>
                <c:pt idx="67">
                  <c:v>-0.61634644688800855</c:v>
                </c:pt>
                <c:pt idx="68">
                  <c:v>-0.61148455441840166</c:v>
                </c:pt>
                <c:pt idx="69">
                  <c:v>-0.61960722037860183</c:v>
                </c:pt>
                <c:pt idx="70">
                  <c:v>-0.62623895189167733</c:v>
                </c:pt>
                <c:pt idx="71">
                  <c:v>-0.64935015745541791</c:v>
                </c:pt>
                <c:pt idx="72">
                  <c:v>-0.65783092314425762</c:v>
                </c:pt>
                <c:pt idx="73">
                  <c:v>-0.67374397983568002</c:v>
                </c:pt>
                <c:pt idx="74">
                  <c:v>-0.69129086653902061</c:v>
                </c:pt>
                <c:pt idx="75">
                  <c:v>-0.70396036607295664</c:v>
                </c:pt>
                <c:pt idx="76">
                  <c:v>-0.68326977694415525</c:v>
                </c:pt>
                <c:pt idx="77">
                  <c:v>-0.6737680827020307</c:v>
                </c:pt>
                <c:pt idx="78">
                  <c:v>-0.65849547360221394</c:v>
                </c:pt>
                <c:pt idx="79">
                  <c:v>-0.63272778783995931</c:v>
                </c:pt>
                <c:pt idx="80">
                  <c:v>-0.62491501587569742</c:v>
                </c:pt>
                <c:pt idx="81">
                  <c:v>-0.59379305051695652</c:v>
                </c:pt>
                <c:pt idx="82">
                  <c:v>-0.56507792852666849</c:v>
                </c:pt>
                <c:pt idx="83">
                  <c:v>-0.53976647559176749</c:v>
                </c:pt>
                <c:pt idx="84">
                  <c:v>-0.50291491457479343</c:v>
                </c:pt>
                <c:pt idx="85">
                  <c:v>-0.46976658680927952</c:v>
                </c:pt>
                <c:pt idx="86">
                  <c:v>-0.40047773258413816</c:v>
                </c:pt>
                <c:pt idx="87">
                  <c:v>-0.34727754164811753</c:v>
                </c:pt>
                <c:pt idx="88">
                  <c:v>-0.30081754512375097</c:v>
                </c:pt>
                <c:pt idx="89">
                  <c:v>-0.25356904054305274</c:v>
                </c:pt>
                <c:pt idx="90">
                  <c:v>-0.21139591096249674</c:v>
                </c:pt>
                <c:pt idx="91">
                  <c:v>-0.16854445785749844</c:v>
                </c:pt>
                <c:pt idx="92">
                  <c:v>-0.13707816583660418</c:v>
                </c:pt>
                <c:pt idx="93">
                  <c:v>-0.10789992448571976</c:v>
                </c:pt>
                <c:pt idx="94">
                  <c:v>-8.2588471550818693E-2</c:v>
                </c:pt>
                <c:pt idx="95">
                  <c:v>-6.1682678258171288E-2</c:v>
                </c:pt>
                <c:pt idx="96">
                  <c:v>-4.3621023194911374E-2</c:v>
                </c:pt>
                <c:pt idx="97">
                  <c:v>-3.063818639841508E-2</c:v>
                </c:pt>
                <c:pt idx="98">
                  <c:v>-2.1212244021964061E-2</c:v>
                </c:pt>
                <c:pt idx="99">
                  <c:v>-1.4840479138814235E-2</c:v>
                </c:pt>
                <c:pt idx="100">
                  <c:v>-2.3143916596644984E-2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FF-4948-9C66-0B6B1D78F6DC}"/>
            </c:ext>
          </c:extLst>
        </c:ser>
        <c:ser>
          <c:idx val="2"/>
          <c:order val="1"/>
          <c:tx>
            <c:strRef>
              <c:f>'previsioni _2050'!$G$29</c:f>
              <c:strCache>
                <c:ptCount val="1"/>
                <c:pt idx="0">
                  <c:v>femmine</c:v>
                </c:pt>
              </c:strCache>
            </c:strRef>
          </c:tx>
          <c:spPr>
            <a:solidFill>
              <a:srgbClr val="E08FE9">
                <a:alpha val="89804"/>
              </a:srgbClr>
            </a:solidFill>
            <a:ln>
              <a:noFill/>
            </a:ln>
          </c:spPr>
          <c:invertIfNegative val="0"/>
          <c:cat>
            <c:strRef>
              <c:f>'previsioni _2050'!$E$30:$E$130</c:f>
              <c:strCach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100+</c:v>
                </c:pt>
              </c:strCache>
            </c:strRef>
          </c:cat>
          <c:val>
            <c:numRef>
              <c:f>'previsioni _2050'!$G$30:$G$130</c:f>
              <c:numCache>
                <c:formatCode>General</c:formatCode>
                <c:ptCount val="101"/>
                <c:pt idx="0">
                  <c:v>0.36293063170961404</c:v>
                </c:pt>
                <c:pt idx="1">
                  <c:v>0.36667690579384388</c:v>
                </c:pt>
                <c:pt idx="2">
                  <c:v>0.37041801497814114</c:v>
                </c:pt>
                <c:pt idx="3">
                  <c:v>0.37405066126386033</c:v>
                </c:pt>
                <c:pt idx="4">
                  <c:v>0.37793466601295128</c:v>
                </c:pt>
                <c:pt idx="5">
                  <c:v>0.38197017449338971</c:v>
                </c:pt>
                <c:pt idx="6">
                  <c:v>0.38526710228350902</c:v>
                </c:pt>
                <c:pt idx="7">
                  <c:v>0.38825585771100107</c:v>
                </c:pt>
                <c:pt idx="8">
                  <c:v>0.39116197473957642</c:v>
                </c:pt>
                <c:pt idx="9">
                  <c:v>0.393178007346485</c:v>
                </c:pt>
                <c:pt idx="10">
                  <c:v>0.39508041215488299</c:v>
                </c:pt>
                <c:pt idx="11">
                  <c:v>0.39677277769936725</c:v>
                </c:pt>
                <c:pt idx="12">
                  <c:v>0.39787290138494774</c:v>
                </c:pt>
                <c:pt idx="13">
                  <c:v>0.39884906747215243</c:v>
                </c:pt>
                <c:pt idx="14">
                  <c:v>0.39959969959564712</c:v>
                </c:pt>
                <c:pt idx="15">
                  <c:v>0.40022809575407703</c:v>
                </c:pt>
                <c:pt idx="16">
                  <c:v>0.40057242241623026</c:v>
                </c:pt>
                <c:pt idx="17">
                  <c:v>0.40141430110519571</c:v>
                </c:pt>
                <c:pt idx="18">
                  <c:v>0.40252475459064063</c:v>
                </c:pt>
                <c:pt idx="19">
                  <c:v>0.40479903219416413</c:v>
                </c:pt>
                <c:pt idx="20">
                  <c:v>0.40789797215354545</c:v>
                </c:pt>
                <c:pt idx="21">
                  <c:v>0.41239143509464815</c:v>
                </c:pt>
                <c:pt idx="22">
                  <c:v>0.41729809003033475</c:v>
                </c:pt>
                <c:pt idx="23">
                  <c:v>0.42343054788328816</c:v>
                </c:pt>
                <c:pt idx="24">
                  <c:v>0.42942183180475846</c:v>
                </c:pt>
                <c:pt idx="25">
                  <c:v>0.43586074038702821</c:v>
                </c:pt>
                <c:pt idx="26">
                  <c:v>0.44170740711039375</c:v>
                </c:pt>
                <c:pt idx="27">
                  <c:v>0.44743528113531661</c:v>
                </c:pt>
                <c:pt idx="28">
                  <c:v>0.45320791762631935</c:v>
                </c:pt>
                <c:pt idx="29">
                  <c:v>0.45829878732625851</c:v>
                </c:pt>
                <c:pt idx="30">
                  <c:v>0.46232740927345412</c:v>
                </c:pt>
                <c:pt idx="31">
                  <c:v>0.46398189888510138</c:v>
                </c:pt>
                <c:pt idx="32">
                  <c:v>0.46537642186682293</c:v>
                </c:pt>
                <c:pt idx="33">
                  <c:v>0.4735817262259398</c:v>
                </c:pt>
                <c:pt idx="34">
                  <c:v>0.48972720341431575</c:v>
                </c:pt>
                <c:pt idx="35">
                  <c:v>0.50539923144223042</c:v>
                </c:pt>
                <c:pt idx="36">
                  <c:v>0.51553793000933901</c:v>
                </c:pt>
                <c:pt idx="37">
                  <c:v>0.53599954190780852</c:v>
                </c:pt>
                <c:pt idx="38">
                  <c:v>0.54583351137891167</c:v>
                </c:pt>
                <c:pt idx="39">
                  <c:v>0.55912968543796759</c:v>
                </c:pt>
                <c:pt idx="40">
                  <c:v>0.56799437535510866</c:v>
                </c:pt>
                <c:pt idx="41">
                  <c:v>0.57528204915958669</c:v>
                </c:pt>
                <c:pt idx="42">
                  <c:v>0.57327462471923152</c:v>
                </c:pt>
                <c:pt idx="43">
                  <c:v>0.57380144451232662</c:v>
                </c:pt>
                <c:pt idx="44">
                  <c:v>0.57083851358449644</c:v>
                </c:pt>
                <c:pt idx="45">
                  <c:v>0.57781629339303608</c:v>
                </c:pt>
                <c:pt idx="46">
                  <c:v>0.5740614111422524</c:v>
                </c:pt>
                <c:pt idx="47">
                  <c:v>0.57153061017542461</c:v>
                </c:pt>
                <c:pt idx="48">
                  <c:v>0.57556611865586282</c:v>
                </c:pt>
                <c:pt idx="49">
                  <c:v>0.58285207082703006</c:v>
                </c:pt>
                <c:pt idx="50">
                  <c:v>0.57543871779086619</c:v>
                </c:pt>
                <c:pt idx="51">
                  <c:v>0.57469497220061505</c:v>
                </c:pt>
                <c:pt idx="52">
                  <c:v>0.57351565338273924</c:v>
                </c:pt>
                <c:pt idx="53">
                  <c:v>0.57329356268565013</c:v>
                </c:pt>
                <c:pt idx="54">
                  <c:v>0.57018945782633668</c:v>
                </c:pt>
                <c:pt idx="55">
                  <c:v>0.5741165034081972</c:v>
                </c:pt>
                <c:pt idx="56">
                  <c:v>0.58359925968390325</c:v>
                </c:pt>
                <c:pt idx="57">
                  <c:v>0.60084830382448151</c:v>
                </c:pt>
                <c:pt idx="58">
                  <c:v>0.59712957587322357</c:v>
                </c:pt>
                <c:pt idx="59">
                  <c:v>0.60330163129232461</c:v>
                </c:pt>
                <c:pt idx="60">
                  <c:v>0.60144571058331775</c:v>
                </c:pt>
                <c:pt idx="61">
                  <c:v>0.61081139579389165</c:v>
                </c:pt>
                <c:pt idx="62">
                  <c:v>0.59825035915853308</c:v>
                </c:pt>
                <c:pt idx="63">
                  <c:v>0.59831922449096353</c:v>
                </c:pt>
                <c:pt idx="64">
                  <c:v>0.61356773072442961</c:v>
                </c:pt>
                <c:pt idx="65">
                  <c:v>0.61969502367745122</c:v>
                </c:pt>
                <c:pt idx="66">
                  <c:v>0.6253936299360906</c:v>
                </c:pt>
                <c:pt idx="67">
                  <c:v>0.64225874984836717</c:v>
                </c:pt>
                <c:pt idx="68">
                  <c:v>0.6436584377300214</c:v>
                </c:pt>
                <c:pt idx="69">
                  <c:v>0.65181209308981525</c:v>
                </c:pt>
                <c:pt idx="70">
                  <c:v>0.66821753690811692</c:v>
                </c:pt>
                <c:pt idx="71">
                  <c:v>0.69525406642040677</c:v>
                </c:pt>
                <c:pt idx="72">
                  <c:v>0.71178691110370518</c:v>
                </c:pt>
                <c:pt idx="73">
                  <c:v>0.73488262196764831</c:v>
                </c:pt>
                <c:pt idx="74">
                  <c:v>0.76015619896971254</c:v>
                </c:pt>
                <c:pt idx="75">
                  <c:v>0.78144419485735028</c:v>
                </c:pt>
                <c:pt idx="76">
                  <c:v>0.76860597525895891</c:v>
                </c:pt>
                <c:pt idx="77">
                  <c:v>0.76465138354412654</c:v>
                </c:pt>
                <c:pt idx="78">
                  <c:v>0.76300378046572181</c:v>
                </c:pt>
                <c:pt idx="79">
                  <c:v>0.74237861340272981</c:v>
                </c:pt>
                <c:pt idx="80">
                  <c:v>0.74783102609792962</c:v>
                </c:pt>
                <c:pt idx="81">
                  <c:v>0.72569598662139456</c:v>
                </c:pt>
                <c:pt idx="82">
                  <c:v>0.70988622792861789</c:v>
                </c:pt>
                <c:pt idx="83">
                  <c:v>0.68991700315702786</c:v>
                </c:pt>
                <c:pt idx="84">
                  <c:v>0.66282193811217249</c:v>
                </c:pt>
                <c:pt idx="85">
                  <c:v>0.64212101918350617</c:v>
                </c:pt>
                <c:pt idx="86">
                  <c:v>0.57435408880508287</c:v>
                </c:pt>
                <c:pt idx="87">
                  <c:v>0.52214900192268554</c:v>
                </c:pt>
                <c:pt idx="88">
                  <c:v>0.47511225823921188</c:v>
                </c:pt>
                <c:pt idx="89">
                  <c:v>0.42139041241002878</c:v>
                </c:pt>
                <c:pt idx="90">
                  <c:v>0.37087252617218375</c:v>
                </c:pt>
                <c:pt idx="91">
                  <c:v>0.31522072940163026</c:v>
                </c:pt>
                <c:pt idx="92">
                  <c:v>0.27200773330137062</c:v>
                </c:pt>
                <c:pt idx="93">
                  <c:v>0.22846418360544388</c:v>
                </c:pt>
                <c:pt idx="94">
                  <c:v>0.18825715926578399</c:v>
                </c:pt>
                <c:pt idx="95">
                  <c:v>0.1523697129028394</c:v>
                </c:pt>
                <c:pt idx="96">
                  <c:v>0.11618614561044283</c:v>
                </c:pt>
                <c:pt idx="97">
                  <c:v>8.958002442584477E-2</c:v>
                </c:pt>
                <c:pt idx="98">
                  <c:v>6.7746270778693732E-2</c:v>
                </c:pt>
                <c:pt idx="99">
                  <c:v>5.1592185423764016E-2</c:v>
                </c:pt>
                <c:pt idx="100">
                  <c:v>0.1007379299129277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FF-4948-9C66-0B6B1D78F6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-912944112"/>
        <c:axId val="-912947376"/>
      </c:barChart>
      <c:catAx>
        <c:axId val="-9129441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912947376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912947376"/>
        <c:scaling>
          <c:orientation val="minMax"/>
        </c:scaling>
        <c:delete val="0"/>
        <c:axPos val="b"/>
        <c:numFmt formatCode="#,##0.0;#,##0.0" sourceLinked="0"/>
        <c:majorTickMark val="out"/>
        <c:minorTickMark val="none"/>
        <c:tickLblPos val="nextTo"/>
        <c:crossAx val="-912944112"/>
        <c:crossesAt val="1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00"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973512643552745E-2"/>
          <c:y val="2.3066492748542233E-2"/>
          <c:w val="0.92197250334160774"/>
          <c:h val="0.76881076271944404"/>
        </c:manualLayout>
      </c:layout>
      <c:barChart>
        <c:barDir val="col"/>
        <c:grouping val="clustered"/>
        <c:varyColors val="0"/>
        <c:ser>
          <c:idx val="3"/>
          <c:order val="2"/>
          <c:tx>
            <c:strRef>
              <c:f>Occupazione_grafTRIDICO!$F$32</c:f>
              <c:strCache>
                <c:ptCount val="1"/>
                <c:pt idx="0">
                  <c:v>Trasformazioni 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Occupazione_grafTRIDICO!$A$49:$B$58</c:f>
              <c:multiLvlStrCache>
                <c:ptCount val="10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</c:lvl>
              </c:multiLvlStrCache>
            </c:multiLvlStrRef>
          </c:cat>
          <c:val>
            <c:numRef>
              <c:f>Occupazione_grafTRIDICO!$F$49:$F$58</c:f>
              <c:numCache>
                <c:formatCode>#,##0</c:formatCode>
                <c:ptCount val="10"/>
                <c:pt idx="0">
                  <c:v>355</c:v>
                </c:pt>
                <c:pt idx="1">
                  <c:v>364</c:v>
                </c:pt>
                <c:pt idx="2">
                  <c:v>368</c:v>
                </c:pt>
                <c:pt idx="3">
                  <c:v>299</c:v>
                </c:pt>
                <c:pt idx="4">
                  <c:v>354</c:v>
                </c:pt>
                <c:pt idx="5">
                  <c:v>388</c:v>
                </c:pt>
                <c:pt idx="6">
                  <c:v>442</c:v>
                </c:pt>
                <c:pt idx="7">
                  <c:v>535</c:v>
                </c:pt>
                <c:pt idx="8">
                  <c:v>634</c:v>
                </c:pt>
                <c:pt idx="9">
                  <c:v>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23-4689-9636-3D382B9EA4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38874624"/>
        <c:axId val="183094080"/>
      </c:barChart>
      <c:lineChart>
        <c:grouping val="standard"/>
        <c:varyColors val="0"/>
        <c:ser>
          <c:idx val="1"/>
          <c:order val="0"/>
          <c:tx>
            <c:strRef>
              <c:f>Occupazione_grafTRIDICO!$D$32</c:f>
              <c:strCache>
                <c:ptCount val="1"/>
                <c:pt idx="0">
                  <c:v>T. indeterminato</c:v>
                </c:pt>
              </c:strCache>
            </c:strRef>
          </c:tx>
          <c:spPr>
            <a:ln w="3810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Occupazione_grafTRIDICO!$A$49:$B$58</c:f>
              <c:multiLvlStrCache>
                <c:ptCount val="10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</c:lvl>
              </c:multiLvlStrCache>
            </c:multiLvlStrRef>
          </c:cat>
          <c:val>
            <c:numRef>
              <c:f>Occupazione_grafTRIDICO!$D$49:$D$58</c:f>
              <c:numCache>
                <c:formatCode>#,##0</c:formatCode>
                <c:ptCount val="10"/>
                <c:pt idx="0">
                  <c:v>63</c:v>
                </c:pt>
                <c:pt idx="1">
                  <c:v>75</c:v>
                </c:pt>
                <c:pt idx="2">
                  <c:v>66</c:v>
                </c:pt>
                <c:pt idx="3">
                  <c:v>-77</c:v>
                </c:pt>
                <c:pt idx="4">
                  <c:v>19</c:v>
                </c:pt>
                <c:pt idx="5">
                  <c:v>38</c:v>
                </c:pt>
                <c:pt idx="6">
                  <c:v>123</c:v>
                </c:pt>
                <c:pt idx="7">
                  <c:v>254</c:v>
                </c:pt>
                <c:pt idx="8">
                  <c:v>412</c:v>
                </c:pt>
                <c:pt idx="9">
                  <c:v>469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123-4689-9636-3D382B9EA4DF}"/>
            </c:ext>
          </c:extLst>
        </c:ser>
        <c:ser>
          <c:idx val="2"/>
          <c:order val="1"/>
          <c:tx>
            <c:strRef>
              <c:f>Occupazione_grafTRIDICO!$E$32</c:f>
              <c:strCache>
                <c:ptCount val="1"/>
                <c:pt idx="0">
                  <c:v>T. determinato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multiLvlStrRef>
              <c:f>Occupazione_grafTRIDICO!$A$49:$B$58</c:f>
              <c:multiLvlStrCache>
                <c:ptCount val="10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</c:lvl>
              </c:multiLvlStrCache>
            </c:multiLvlStrRef>
          </c:cat>
          <c:val>
            <c:numRef>
              <c:f>Occupazione_grafTRIDICO!$E$49:$E$58</c:f>
              <c:numCache>
                <c:formatCode>#,##0</c:formatCode>
                <c:ptCount val="10"/>
                <c:pt idx="0">
                  <c:v>327</c:v>
                </c:pt>
                <c:pt idx="1">
                  <c:v>492</c:v>
                </c:pt>
                <c:pt idx="2">
                  <c:v>463</c:v>
                </c:pt>
                <c:pt idx="3">
                  <c:v>533</c:v>
                </c:pt>
                <c:pt idx="4">
                  <c:v>501</c:v>
                </c:pt>
                <c:pt idx="5">
                  <c:v>377</c:v>
                </c:pt>
                <c:pt idx="6">
                  <c:v>246</c:v>
                </c:pt>
                <c:pt idx="7">
                  <c:v>116</c:v>
                </c:pt>
                <c:pt idx="8">
                  <c:v>-99</c:v>
                </c:pt>
                <c:pt idx="9">
                  <c:v>-198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123-4689-9636-3D382B9EA4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874624"/>
        <c:axId val="183094080"/>
      </c:lineChart>
      <c:catAx>
        <c:axId val="3887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3094080"/>
        <c:crosses val="autoZero"/>
        <c:auto val="1"/>
        <c:lblAlgn val="ctr"/>
        <c:lblOffset val="100"/>
        <c:noMultiLvlLbl val="0"/>
      </c:catAx>
      <c:valAx>
        <c:axId val="18309408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874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it-IT" sz="1400" dirty="0"/>
              <a:t>Nuclei beneficiari per esito della </a:t>
            </a:r>
            <a:r>
              <a:rPr lang="it-IT" sz="1400" dirty="0" smtClean="0"/>
              <a:t>domanda (*) </a:t>
            </a:r>
            <a:endParaRPr lang="it-IT" sz="14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3333291577204154E-2"/>
          <c:y val="0.20983106218422898"/>
          <c:w val="0.92537887423805498"/>
          <c:h val="0.62217142770999767"/>
        </c:manualLayout>
      </c:layout>
      <c:ofPieChart>
        <c:ofPieType val="bar"/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519D-4AC7-BAAD-84F402979046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519D-4AC7-BAAD-84F402979046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1"/>
                  </a:gs>
                  <a:gs pos="55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5-519D-4AC7-BAAD-84F402979046}"/>
              </c:ext>
            </c:extLst>
          </c:dPt>
          <c:dPt>
            <c:idx val="3"/>
            <c:bubble3D val="0"/>
            <c:spPr>
              <a:gradFill flip="none" rotWithShape="1">
                <a:gsLst>
                  <a:gs pos="0">
                    <a:srgbClr val="7030A0"/>
                  </a:gs>
                  <a:gs pos="50000">
                    <a:srgbClr val="CCCCFF"/>
                  </a:gs>
                  <a:gs pos="100000">
                    <a:srgbClr val="7030A0"/>
                  </a:gs>
                </a:gsLst>
                <a:lin ang="1080000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7-519D-4AC7-BAAD-84F402979046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9-519D-4AC7-BAAD-84F4029790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accolte!$A$13:$A$16</c:f>
              <c:strCache>
                <c:ptCount val="4"/>
                <c:pt idx="0">
                  <c:v>In lavorazione</c:v>
                </c:pt>
                <c:pt idx="1">
                  <c:v>Respinte/Cancellate</c:v>
                </c:pt>
                <c:pt idx="2">
                  <c:v>Accolte</c:v>
                </c:pt>
                <c:pt idx="3">
                  <c:v>Decadute</c:v>
                </c:pt>
              </c:strCache>
            </c:strRef>
          </c:cat>
          <c:val>
            <c:numRef>
              <c:f>accolte!$B$13:$B$16</c:f>
              <c:numCache>
                <c:formatCode>0%</c:formatCode>
                <c:ptCount val="4"/>
                <c:pt idx="0">
                  <c:v>8.2692987075752816E-2</c:v>
                </c:pt>
                <c:pt idx="1">
                  <c:v>0.27236987432972132</c:v>
                </c:pt>
                <c:pt idx="2">
                  <c:v>0.6</c:v>
                </c:pt>
                <c:pt idx="3">
                  <c:v>3.9560844589159788E-2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19D-4AC7-BAAD-84F402979046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00"/>
        <c:secondPieSize val="75"/>
        <c:serLines/>
      </c:ofPieChart>
    </c:plotArea>
    <c:legend>
      <c:legendPos val="b"/>
      <c:layout/>
      <c:overlay val="0"/>
      <c:txPr>
        <a:bodyPr/>
        <a:lstStyle/>
        <a:p>
          <a:pPr>
            <a:defRPr sz="1050"/>
          </a:pPr>
          <a:endParaRPr lang="it-IT"/>
        </a:p>
      </c:txPr>
    </c:legend>
    <c:plotVisOnly val="1"/>
    <c:dispBlanksAs val="gap"/>
    <c:showDLblsOverMax val="0"/>
  </c:chart>
  <c:spPr>
    <a:ln>
      <a:solidFill>
        <a:schemeClr val="accent1">
          <a:shade val="50000"/>
        </a:schemeClr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it-IT" sz="1400" baseline="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Nuclei percettori di </a:t>
            </a:r>
            <a:r>
              <a:rPr lang="it-IT" sz="1400" baseline="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RdC</a:t>
            </a:r>
            <a:r>
              <a:rPr lang="it-IT" sz="1400" baseline="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it-IT" sz="1400" baseline="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PdC</a:t>
            </a:r>
            <a:r>
              <a:rPr lang="it-IT" sz="1400" baseline="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al netto dei decaduti dal diritto per cittadinanza del richiedente</a:t>
            </a:r>
            <a:endParaRPr lang="it-IT" sz="14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layout>
        <c:manualLayout>
          <c:xMode val="edge"/>
          <c:yMode val="edge"/>
          <c:x val="0.12688697514497235"/>
          <c:y val="2.3323646635941914E-2"/>
        </c:manualLayout>
      </c:layout>
      <c:overlay val="0"/>
    </c:title>
    <c:autoTitleDeleted val="0"/>
    <c:view3D>
      <c:rotX val="30"/>
      <c:rotY val="16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2839081734501478E-3"/>
          <c:y val="9.4257217847769012E-2"/>
          <c:w val="0.99571609182654985"/>
          <c:h val="0.80296035722807391"/>
        </c:manualLayout>
      </c:layout>
      <c:pie3D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345D-43C7-A16B-EB2F7AB159D0}"/>
              </c:ext>
            </c:extLst>
          </c:dPt>
          <c:dPt>
            <c:idx val="1"/>
            <c:bubble3D val="0"/>
            <c:explosion val="65"/>
            <c:spPr>
              <a:solidFill>
                <a:srgbClr val="FFC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345D-43C7-A16B-EB2F7AB159D0}"/>
              </c:ext>
            </c:extLst>
          </c:dPt>
          <c:dPt>
            <c:idx val="2"/>
            <c:bubble3D val="0"/>
            <c:explosion val="62"/>
            <c:spPr>
              <a:solidFill>
                <a:srgbClr val="FFFF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345D-43C7-A16B-EB2F7AB159D0}"/>
              </c:ext>
            </c:extLst>
          </c:dPt>
          <c:dPt>
            <c:idx val="3"/>
            <c:bubble3D val="0"/>
            <c:explosion val="69"/>
            <c:spPr>
              <a:solidFill>
                <a:srgbClr val="00B0F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345D-43C7-A16B-EB2F7AB159D0}"/>
              </c:ext>
            </c:extLst>
          </c:dPt>
          <c:dLbls>
            <c:dLbl>
              <c:idx val="0"/>
              <c:layout>
                <c:manualLayout>
                  <c:x val="0.12616220906023623"/>
                  <c:y val="0.1043495132334311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200" b="1" i="1">
                      <a:solidFill>
                        <a:schemeClr val="tx1"/>
                      </a:solidFill>
                      <a:latin typeface="+mn-lt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it-IT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45D-43C7-A16B-EB2F7AB159D0}"/>
                </c:ext>
              </c:extLst>
            </c:dLbl>
            <c:dLbl>
              <c:idx val="1"/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200" b="1" i="1">
                      <a:solidFill>
                        <a:schemeClr val="tx1"/>
                      </a:solidFill>
                      <a:latin typeface="+mn-lt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it-IT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345D-43C7-A16B-EB2F7AB159D0}"/>
                </c:ext>
              </c:extLst>
            </c:dLbl>
            <c:dLbl>
              <c:idx val="2"/>
              <c:layout>
                <c:manualLayout>
                  <c:x val="5.1938220651901023E-3"/>
                  <c:y val="-4.077234883338582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45D-43C7-A16B-EB2F7AB159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1">
                    <a:solidFill>
                      <a:schemeClr val="tx1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'Tavola 3 e Grafico 5'!$A$16:$A$19</c:f>
              <c:strCache>
                <c:ptCount val="4"/>
                <c:pt idx="0">
                  <c:v>Cittadino italiano</c:v>
                </c:pt>
                <c:pt idx="1">
                  <c:v>Cittadino europeo</c:v>
                </c:pt>
                <c:pt idx="2">
                  <c:v>Cittadino extracomunitario in possesso di permesso di soggiorno UE</c:v>
                </c:pt>
                <c:pt idx="3">
                  <c:v>Familiari delle precedenti categorie</c:v>
                </c:pt>
              </c:strCache>
            </c:strRef>
          </c:cat>
          <c:val>
            <c:numRef>
              <c:f>'Tavola 3 e Grafico 5'!$B$16:$B$19</c:f>
              <c:numCache>
                <c:formatCode>_-* #,##0_-;\-* #,##0_-;_-* "-"??_-;_-@_-</c:formatCode>
                <c:ptCount val="4"/>
                <c:pt idx="0">
                  <c:v>847215</c:v>
                </c:pt>
                <c:pt idx="1">
                  <c:v>31481</c:v>
                </c:pt>
                <c:pt idx="2">
                  <c:v>53249</c:v>
                </c:pt>
                <c:pt idx="3">
                  <c:v>11358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45D-43C7-A16B-EB2F7AB159D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"/>
          <c:y val="0.61963063707945598"/>
          <c:w val="0.59344793168459564"/>
          <c:h val="0.35959014214132323"/>
        </c:manualLayout>
      </c:layout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it-IT" sz="1400" baseline="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Nuclei percettori di </a:t>
            </a:r>
            <a:r>
              <a:rPr lang="it-IT" sz="1400" baseline="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RdC</a:t>
            </a:r>
            <a:r>
              <a:rPr lang="it-IT" sz="1400" baseline="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it-IT" sz="1400" baseline="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PdC</a:t>
            </a:r>
            <a:r>
              <a:rPr lang="it-IT" sz="1400" baseline="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al netto dei decaduti dal diritto per residenza del richiedente </a:t>
            </a:r>
            <a:endParaRPr lang="it-IT" sz="14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'Tavola 2 e Grafico 4'!$B$43</c:f>
              <c:strCache>
                <c:ptCount val="1"/>
                <c:pt idx="0">
                  <c:v>RdC/PdC</c:v>
                </c:pt>
              </c:strCache>
            </c:strRef>
          </c:tx>
          <c:spPr>
            <a:gradFill>
              <a:gsLst>
                <a:gs pos="0">
                  <a:schemeClr val="accent2"/>
                </a:gs>
                <a:gs pos="50000">
                  <a:schemeClr val="accent4"/>
                </a:gs>
                <a:gs pos="100000">
                  <a:schemeClr val="accent2"/>
                </a:gs>
              </a:gsLst>
              <a:lin ang="0" scaled="1"/>
            </a:gra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100" b="1"/>
                      <a:t>24%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C2C-4B41-B0CE-09BED08CB801}"/>
                </c:ext>
              </c:extLst>
            </c:dLbl>
            <c:dLbl>
              <c:idx val="1"/>
              <c:layout>
                <c:manualLayout>
                  <c:x val="4.2060988433227408E-3"/>
                  <c:y val="1.6385046000694108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/>
                      <a:t>15%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C2C-4B41-B0CE-09BED08CB80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100" b="1"/>
                      <a:t>61%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C2C-4B41-B0CE-09BED08CB8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'Tavola 2 e Grafico 4'!$A$44:$A$46</c:f>
              <c:strCache>
                <c:ptCount val="3"/>
                <c:pt idx="0">
                  <c:v>Nord</c:v>
                </c:pt>
                <c:pt idx="1">
                  <c:v>Centro</c:v>
                </c:pt>
                <c:pt idx="2">
                  <c:v>Sud e Isole</c:v>
                </c:pt>
              </c:strCache>
            </c:strRef>
          </c:cat>
          <c:val>
            <c:numRef>
              <c:f>'Tavola 2 e Grafico 4'!$B$44:$B$46</c:f>
              <c:numCache>
                <c:formatCode>General</c:formatCode>
                <c:ptCount val="3"/>
                <c:pt idx="0">
                  <c:v>229418</c:v>
                </c:pt>
                <c:pt idx="1">
                  <c:v>143835</c:v>
                </c:pt>
                <c:pt idx="2">
                  <c:v>570050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2C-4B41-B0CE-09BED08CB8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8802432"/>
        <c:axId val="215038144"/>
      </c:barChart>
      <c:catAx>
        <c:axId val="388024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it-IT"/>
          </a:p>
        </c:txPr>
        <c:crossAx val="215038144"/>
        <c:crosses val="autoZero"/>
        <c:auto val="1"/>
        <c:lblAlgn val="ctr"/>
        <c:lblOffset val="100"/>
        <c:noMultiLvlLbl val="0"/>
      </c:catAx>
      <c:valAx>
        <c:axId val="21503814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it-IT"/>
          </a:p>
        </c:txPr>
        <c:crossAx val="3880243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1105343675616E-2"/>
          <c:y val="5.1825677267373381E-2"/>
          <c:w val="0.95299809262972568"/>
          <c:h val="0.85179451508490767"/>
        </c:manualLayout>
      </c:layout>
      <c:barChart>
        <c:barDir val="col"/>
        <c:grouping val="clustered"/>
        <c:varyColors val="0"/>
        <c:ser>
          <c:idx val="1"/>
          <c:order val="0"/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Pt>
            <c:idx val="3"/>
            <c:invertIfNegative val="0"/>
            <c:bubble3D val="0"/>
            <c:spPr>
              <a:pattFill prst="narHorz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ED78-400D-B8A7-43FD3AFD36D2}"/>
              </c:ext>
            </c:extLst>
          </c:dPt>
          <c:dPt>
            <c:idx val="4"/>
            <c:invertIfNegative val="0"/>
            <c:bubble3D val="0"/>
            <c:spPr>
              <a:pattFill prst="narHorz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ED78-400D-B8A7-43FD3AFD36D2}"/>
              </c:ext>
            </c:extLst>
          </c:dPt>
          <c:dPt>
            <c:idx val="5"/>
            <c:invertIfNegative val="0"/>
            <c:bubble3D val="0"/>
            <c:spPr>
              <a:pattFill prst="narHorz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ED78-400D-B8A7-43FD3AFD36D2}"/>
              </c:ext>
            </c:extLst>
          </c:dPt>
          <c:dPt>
            <c:idx val="6"/>
            <c:invertIfNegative val="0"/>
            <c:bubble3D val="0"/>
            <c:spPr>
              <a:pattFill prst="narHorz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ED78-400D-B8A7-43FD3AFD36D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Foglio1!$B$8:$H$8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Foglio1!$B$6:$H$6</c:f>
              <c:numCache>
                <c:formatCode>0.0</c:formatCode>
                <c:ptCount val="7"/>
                <c:pt idx="0">
                  <c:v>6.3</c:v>
                </c:pt>
                <c:pt idx="1">
                  <c:v>5.9</c:v>
                </c:pt>
                <c:pt idx="2">
                  <c:v>6</c:v>
                </c:pt>
                <c:pt idx="3">
                  <c:v>5.9</c:v>
                </c:pt>
                <c:pt idx="4">
                  <c:v>5.6</c:v>
                </c:pt>
                <c:pt idx="5">
                  <c:v>5.5</c:v>
                </c:pt>
                <c:pt idx="6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D78-400D-B8A7-43FD3AFD36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-1253823712"/>
        <c:axId val="-1253819904"/>
      </c:barChart>
      <c:catAx>
        <c:axId val="-125382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1253819904"/>
        <c:crosses val="autoZero"/>
        <c:auto val="1"/>
        <c:lblAlgn val="ctr"/>
        <c:lblOffset val="100"/>
        <c:noMultiLvlLbl val="0"/>
      </c:catAx>
      <c:valAx>
        <c:axId val="-1253819904"/>
        <c:scaling>
          <c:orientation val="minMax"/>
          <c:max val="7"/>
          <c:min val="4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125382371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+mn-lt"/>
              </a:defRPr>
            </a:pPr>
            <a:r>
              <a:rPr lang="it-IT" sz="2600" b="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Tasso </a:t>
            </a:r>
            <a:r>
              <a:rPr lang="it-IT" sz="2600" b="0" baseline="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di </a:t>
            </a:r>
            <a:r>
              <a:rPr lang="it-IT" sz="2600" b="0" baseline="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inclusione vs Tasso di disoccupazione </a:t>
            </a:r>
          </a:p>
          <a:p>
            <a:pPr>
              <a:defRPr>
                <a:latin typeface="+mn-lt"/>
              </a:defRPr>
            </a:pPr>
            <a:r>
              <a:rPr lang="it-IT" sz="1800" b="0" baseline="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Dati Regionali: </a:t>
            </a:r>
            <a:r>
              <a:rPr lang="it-IT" sz="1800" b="0" i="1" baseline="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it-IT" sz="1800" b="0" i="1" baseline="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numero di persone coinvolte ogni 10.000 abitanti)</a:t>
            </a:r>
            <a:endParaRPr lang="it-IT" sz="1800" b="0" i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layout>
        <c:manualLayout>
          <c:xMode val="edge"/>
          <c:yMode val="edge"/>
          <c:x val="0.17175577753845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472736134661458E-2"/>
          <c:y val="0.11938642718748983"/>
          <c:w val="0.88522763153975237"/>
          <c:h val="0.73458603268506939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Pt>
            <c:idx val="20"/>
            <c:marker>
              <c:spPr>
                <a:solidFill>
                  <a:schemeClr val="tx2"/>
                </a:solidFill>
                <a:ln>
                  <a:solidFill>
                    <a:schemeClr val="tx2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734C-4CBC-B665-370E39D6A63B}"/>
              </c:ext>
            </c:extLst>
          </c:dPt>
          <c:dLbls>
            <c:dLbl>
              <c:idx val="0"/>
              <c:layout>
                <c:manualLayout>
                  <c:x val="-3.6074662419595109E-2"/>
                  <c:y val="-3.0275584650427876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err="1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Piemonte</a:t>
                    </a:r>
                    <a:endParaRPr lang="en-US" sz="10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34C-4CBC-B665-370E39D6A63B}"/>
                </c:ext>
              </c:extLst>
            </c:dLbl>
            <c:dLbl>
              <c:idx val="1"/>
              <c:layout>
                <c:manualLayout>
                  <c:x val="-9.9847599695199393E-2"/>
                  <c:y val="-3.4291331899249169E-2"/>
                </c:manualLayout>
              </c:layout>
              <c:tx>
                <c:rich>
                  <a:bodyPr/>
                  <a:lstStyle/>
                  <a:p>
                    <a:r>
                      <a:rPr lang="en-US" sz="80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Valle d'Aosta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34C-4CBC-B665-370E39D6A63B}"/>
                </c:ext>
              </c:extLst>
            </c:dLbl>
            <c:dLbl>
              <c:idx val="2"/>
              <c:layout>
                <c:manualLayout>
                  <c:x val="-8.9818835853887918E-2"/>
                  <c:y val="2.4007947297117935E-3"/>
                </c:manualLayout>
              </c:layout>
              <c:tx>
                <c:rich>
                  <a:bodyPr/>
                  <a:lstStyle/>
                  <a:p>
                    <a:r>
                      <a:rPr lang="en-US" sz="80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Lombardia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34C-4CBC-B665-370E39D6A63B}"/>
                </c:ext>
              </c:extLst>
            </c:dLbl>
            <c:dLbl>
              <c:idx val="3"/>
              <c:layout>
                <c:manualLayout>
                  <c:x val="-4.0910969389506349E-2"/>
                  <c:y val="-2.4793594606378224E-2"/>
                </c:manualLayout>
              </c:layout>
              <c:tx>
                <c:rich>
                  <a:bodyPr/>
                  <a:lstStyle/>
                  <a:p>
                    <a:r>
                      <a:rPr lang="en-US" sz="80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Trentino A.A.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34C-4CBC-B665-370E39D6A63B}"/>
                </c:ext>
              </c:extLst>
            </c:dLbl>
            <c:dLbl>
              <c:idx val="4"/>
              <c:layout>
                <c:manualLayout>
                  <c:x val="-4.4518600388552126E-2"/>
                  <c:y val="-1.89485033623405E-2"/>
                </c:manualLayout>
              </c:layout>
              <c:tx>
                <c:rich>
                  <a:bodyPr/>
                  <a:lstStyle/>
                  <a:p>
                    <a:r>
                      <a:rPr lang="en-US" sz="80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Veneto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34C-4CBC-B665-370E39D6A63B}"/>
                </c:ext>
              </c:extLst>
            </c:dLbl>
            <c:dLbl>
              <c:idx val="5"/>
              <c:layout>
                <c:manualLayout>
                  <c:x val="1.0808202156944854E-2"/>
                  <c:y val="1.04662020608479E-2"/>
                </c:manualLayout>
              </c:layout>
              <c:tx>
                <c:rich>
                  <a:bodyPr/>
                  <a:lstStyle/>
                  <a:p>
                    <a:r>
                      <a:rPr lang="en-US" sz="80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Friuli V.G.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34C-4CBC-B665-370E39D6A63B}"/>
                </c:ext>
              </c:extLst>
            </c:dLbl>
            <c:dLbl>
              <c:idx val="6"/>
              <c:layout>
                <c:manualLayout>
                  <c:x val="-1.4327413519691905E-2"/>
                  <c:y val="-2.5566573328414024E-2"/>
                </c:manualLayout>
              </c:layout>
              <c:tx>
                <c:rich>
                  <a:bodyPr/>
                  <a:lstStyle/>
                  <a:p>
                    <a:r>
                      <a:rPr lang="en-US" sz="80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Liguria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34C-4CBC-B665-370E39D6A63B}"/>
                </c:ext>
              </c:extLst>
            </c:dLbl>
            <c:dLbl>
              <c:idx val="7"/>
              <c:layout>
                <c:manualLayout>
                  <c:x val="-1.2034132176372461E-2"/>
                  <c:y val="6.383525691212745E-2"/>
                </c:manualLayout>
              </c:layout>
              <c:tx>
                <c:rich>
                  <a:bodyPr/>
                  <a:lstStyle/>
                  <a:p>
                    <a:r>
                      <a:rPr lang="en-US" sz="80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Emilia </a:t>
                    </a:r>
                  </a:p>
                  <a:p>
                    <a:r>
                      <a:rPr lang="en-US" sz="80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Romagna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34C-4CBC-B665-370E39D6A63B}"/>
                </c:ext>
              </c:extLst>
            </c:dLbl>
            <c:dLbl>
              <c:idx val="8"/>
              <c:layout>
                <c:manualLayout>
                  <c:x val="-4.8156162258270498E-2"/>
                  <c:y val="-2.7590039060177932E-2"/>
                </c:manualLayout>
              </c:layout>
              <c:tx>
                <c:rich>
                  <a:bodyPr/>
                  <a:lstStyle/>
                  <a:p>
                    <a:r>
                      <a:rPr lang="en-US" sz="80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Toscana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34C-4CBC-B665-370E39D6A63B}"/>
                </c:ext>
              </c:extLst>
            </c:dLbl>
            <c:dLbl>
              <c:idx val="9"/>
              <c:layout>
                <c:manualLayout>
                  <c:x val="-1.0462074978204011E-2"/>
                  <c:y val="1.4851482253940467E-2"/>
                </c:manualLayout>
              </c:layout>
              <c:tx>
                <c:rich>
                  <a:bodyPr/>
                  <a:lstStyle/>
                  <a:p>
                    <a:r>
                      <a:rPr lang="en-US" sz="80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Umbria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34C-4CBC-B665-370E39D6A63B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z="80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Marche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34C-4CBC-B665-370E39D6A63B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z="80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Lazio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734C-4CBC-B665-370E39D6A63B}"/>
                </c:ext>
              </c:extLst>
            </c:dLbl>
            <c:dLbl>
              <c:idx val="12"/>
              <c:layout>
                <c:manualLayout>
                  <c:x val="-4.1848299912816043E-2"/>
                  <c:y val="-2.475247042323411E-2"/>
                </c:manualLayout>
              </c:layout>
              <c:tx>
                <c:rich>
                  <a:bodyPr/>
                  <a:lstStyle/>
                  <a:p>
                    <a:r>
                      <a:rPr lang="en-US" sz="80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Abruzzo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734C-4CBC-B665-370E39D6A63B}"/>
                </c:ext>
              </c:extLst>
            </c:dLbl>
            <c:dLbl>
              <c:idx val="13"/>
              <c:layout>
                <c:manualLayout>
                  <c:x val="-1.0462074978203947E-2"/>
                  <c:y val="-1.4851482253940467E-2"/>
                </c:manualLayout>
              </c:layout>
              <c:tx>
                <c:rich>
                  <a:bodyPr/>
                  <a:lstStyle/>
                  <a:p>
                    <a:r>
                      <a:rPr lang="en-US" sz="80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Molise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734C-4CBC-B665-370E39D6A63B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sz="80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Campania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734C-4CBC-B665-370E39D6A63B}"/>
                </c:ext>
              </c:extLst>
            </c:dLbl>
            <c:dLbl>
              <c:idx val="15"/>
              <c:layout>
                <c:manualLayout>
                  <c:x val="-1.0462074978204011E-2"/>
                  <c:y val="-1.7326729296263877E-2"/>
                </c:manualLayout>
              </c:layout>
              <c:tx>
                <c:rich>
                  <a:bodyPr/>
                  <a:lstStyle/>
                  <a:p>
                    <a:r>
                      <a:rPr lang="en-US" sz="80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Puglia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734C-4CBC-B665-370E39D6A63B}"/>
                </c:ext>
              </c:extLst>
            </c:dLbl>
            <c:dLbl>
              <c:idx val="16"/>
              <c:layout>
                <c:manualLayout>
                  <c:x val="-1.2205891438809905E-2"/>
                  <c:y val="1.4851482253940467E-2"/>
                </c:manualLayout>
              </c:layout>
              <c:tx>
                <c:rich>
                  <a:bodyPr/>
                  <a:lstStyle/>
                  <a:p>
                    <a:r>
                      <a:rPr lang="en-US" sz="80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Basilicata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734C-4CBC-B665-370E39D6A63B}"/>
                </c:ext>
              </c:extLst>
            </c:dLbl>
            <c:dLbl>
              <c:idx val="17"/>
              <c:layout>
                <c:manualLayout>
                  <c:x val="-2.1919557352628218E-2"/>
                  <c:y val="2.475247042323411E-2"/>
                </c:manualLayout>
              </c:layout>
              <c:tx>
                <c:rich>
                  <a:bodyPr/>
                  <a:lstStyle/>
                  <a:p>
                    <a:r>
                      <a:rPr lang="en-US" sz="80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Calabria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734C-4CBC-B665-370E39D6A63B}"/>
                </c:ext>
              </c:extLst>
            </c:dLbl>
            <c:dLbl>
              <c:idx val="18"/>
              <c:layout>
                <c:manualLayout>
                  <c:x val="-6.9747166521360072E-3"/>
                  <c:y val="-4.9504940846468223E-3"/>
                </c:manualLayout>
              </c:layout>
              <c:tx>
                <c:rich>
                  <a:bodyPr/>
                  <a:lstStyle/>
                  <a:p>
                    <a:r>
                      <a:rPr lang="en-US" sz="80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Sicilia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734C-4CBC-B665-370E39D6A63B}"/>
                </c:ext>
              </c:extLst>
            </c:dLbl>
            <c:dLbl>
              <c:idx val="19"/>
              <c:layout>
                <c:manualLayout>
                  <c:x val="-2.0924149956408022E-2"/>
                  <c:y val="2.7227717465557522E-2"/>
                </c:manualLayout>
              </c:layout>
              <c:tx>
                <c:rich>
                  <a:bodyPr/>
                  <a:lstStyle/>
                  <a:p>
                    <a:r>
                      <a:rPr lang="en-US" sz="80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Sardegna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734C-4CBC-B665-370E39D6A63B}"/>
                </c:ext>
              </c:extLst>
            </c:dLbl>
            <c:dLbl>
              <c:idx val="20"/>
              <c:layout>
                <c:manualLayout>
                  <c:x val="-4.2034468263976464E-2"/>
                  <c:y val="-2.7397435120728512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latin typeface="+mn-lt"/>
                      </a:rPr>
                      <a:t>Italia</a:t>
                    </a:r>
                    <a:endParaRPr lang="en-US" b="1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4C-4CBC-B665-370E39D6A6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>
                <a:prstDash val="solid"/>
              </a:ln>
            </c:spPr>
            <c:trendlineType val="linear"/>
            <c:dispRSqr val="0"/>
            <c:dispEq val="0"/>
          </c:trendline>
          <c:xVal>
            <c:numRef>
              <c:f>'Grafico 1'!$E$3:$E$22</c:f>
              <c:numCache>
                <c:formatCode>General</c:formatCode>
                <c:ptCount val="20"/>
                <c:pt idx="0">
                  <c:v>8.1999999999999993</c:v>
                </c:pt>
                <c:pt idx="1">
                  <c:v>7</c:v>
                </c:pt>
                <c:pt idx="2">
                  <c:v>6</c:v>
                </c:pt>
                <c:pt idx="3">
                  <c:v>3.8</c:v>
                </c:pt>
                <c:pt idx="4">
                  <c:v>6.4</c:v>
                </c:pt>
                <c:pt idx="5">
                  <c:v>6.7</c:v>
                </c:pt>
                <c:pt idx="6">
                  <c:v>9.9</c:v>
                </c:pt>
                <c:pt idx="7">
                  <c:v>5.9</c:v>
                </c:pt>
                <c:pt idx="8">
                  <c:v>7.3</c:v>
                </c:pt>
                <c:pt idx="9">
                  <c:v>9.1999999999999993</c:v>
                </c:pt>
                <c:pt idx="10">
                  <c:v>8.1</c:v>
                </c:pt>
                <c:pt idx="11">
                  <c:v>11.1</c:v>
                </c:pt>
                <c:pt idx="12">
                  <c:v>10.8</c:v>
                </c:pt>
                <c:pt idx="13">
                  <c:v>13</c:v>
                </c:pt>
                <c:pt idx="14">
                  <c:v>20.399999999999999</c:v>
                </c:pt>
                <c:pt idx="15">
                  <c:v>16</c:v>
                </c:pt>
                <c:pt idx="16">
                  <c:v>12.5</c:v>
                </c:pt>
                <c:pt idx="17">
                  <c:v>21.6</c:v>
                </c:pt>
                <c:pt idx="18">
                  <c:v>21.5</c:v>
                </c:pt>
                <c:pt idx="19">
                  <c:v>15.4</c:v>
                </c:pt>
              </c:numCache>
            </c:numRef>
          </c:xVal>
          <c:yVal>
            <c:numRef>
              <c:f>'Grafico 1'!$D$3:$D$22</c:f>
              <c:numCache>
                <c:formatCode>_-* #,##0_-;\-* #,##0_-;_-* "-"??_-;_-@_-</c:formatCode>
                <c:ptCount val="20"/>
                <c:pt idx="0">
                  <c:v>261.34616470549349</c:v>
                </c:pt>
                <c:pt idx="1">
                  <c:v>161.85762258685722</c:v>
                </c:pt>
                <c:pt idx="2">
                  <c:v>174.99100945930124</c:v>
                </c:pt>
                <c:pt idx="3">
                  <c:v>63.295270993662079</c:v>
                </c:pt>
                <c:pt idx="4">
                  <c:v>123.1487932580138</c:v>
                </c:pt>
                <c:pt idx="5">
                  <c:v>163.87156235085004</c:v>
                </c:pt>
                <c:pt idx="6">
                  <c:v>258.38363514419854</c:v>
                </c:pt>
                <c:pt idx="7">
                  <c:v>165.43868260784842</c:v>
                </c:pt>
                <c:pt idx="8">
                  <c:v>209.57781191272832</c:v>
                </c:pt>
                <c:pt idx="9">
                  <c:v>253.89590879973699</c:v>
                </c:pt>
                <c:pt idx="10">
                  <c:v>209.00548164883486</c:v>
                </c:pt>
                <c:pt idx="11">
                  <c:v>311.13530990042324</c:v>
                </c:pt>
                <c:pt idx="12">
                  <c:v>341.61088153219782</c:v>
                </c:pt>
                <c:pt idx="13">
                  <c:v>408.22336453796743</c:v>
                </c:pt>
                <c:pt idx="14">
                  <c:v>881.61694898660608</c:v>
                </c:pt>
                <c:pt idx="15">
                  <c:v>537.15600167086404</c:v>
                </c:pt>
                <c:pt idx="16">
                  <c:v>379.25343197084931</c:v>
                </c:pt>
                <c:pt idx="17">
                  <c:v>825.89204321640409</c:v>
                </c:pt>
                <c:pt idx="18">
                  <c:v>845.1344239304417</c:v>
                </c:pt>
                <c:pt idx="19">
                  <c:v>528.74771818093654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5-734C-4CBC-B665-370E39D6A6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10981984"/>
        <c:axId val="-866351264"/>
      </c:scatterChart>
      <c:valAx>
        <c:axId val="-1110981984"/>
        <c:scaling>
          <c:orientation val="minMax"/>
          <c:max val="23"/>
          <c:min val="3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r>
                  <a:rPr lang="it-IT" sz="1800"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rPr>
                  <a:t>Tasso di disoccupazione</a:t>
                </a:r>
                <a:r>
                  <a:rPr lang="it-IT" sz="1800" baseline="0"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</a:p>
              <a:p>
                <a:pPr>
                  <a:defRPr sz="1800"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r>
                  <a:rPr lang="it-IT" sz="1800"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rPr>
                  <a:t>(Anno</a:t>
                </a:r>
                <a:r>
                  <a:rPr lang="it-IT" sz="1800" baseline="0"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rPr>
                  <a:t> 2018)</a:t>
                </a:r>
                <a:endParaRPr lang="it-IT" sz="1800">
                  <a:latin typeface="+mn-lt"/>
                  <a:ea typeface="Verdana" panose="020B0604030504040204" pitchFamily="34" charset="0"/>
                  <a:cs typeface="Verdana" panose="020B0604030504040204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it-IT"/>
          </a:p>
        </c:txPr>
        <c:crossAx val="-866351264"/>
        <c:crosses val="autoZero"/>
        <c:crossBetween val="midCat"/>
      </c:valAx>
      <c:valAx>
        <c:axId val="-866351264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r>
                  <a:rPr lang="it-IT" sz="1600"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rPr>
                  <a:t>Numero persone coinvolte ogni 10.000 abitanti</a:t>
                </a:r>
              </a:p>
            </c:rich>
          </c:tx>
          <c:layout/>
          <c:overlay val="0"/>
        </c:title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it-IT"/>
          </a:p>
        </c:txPr>
        <c:crossAx val="-1110981984"/>
        <c:crosses val="autoZero"/>
        <c:crossBetween val="midCat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cap="none" spc="0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pPr>
            <a:r>
              <a:rPr lang="it-IT" sz="2000" b="1" dirty="0"/>
              <a:t>Numero di lavoratori dipendenti con retribuzione (comprensiva di 13ma) inferiore alla misura della soglia</a:t>
            </a:r>
          </a:p>
        </c:rich>
      </c:tx>
      <c:layout>
        <c:manualLayout>
          <c:xMode val="edge"/>
          <c:yMode val="edge"/>
          <c:x val="0.1352332786421088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cap="none" spc="0" normalizeH="0" baseline="0">
              <a:solidFill>
                <a:schemeClr val="tx1"/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1382508060943011"/>
          <c:y val="0.24571254851810775"/>
          <c:w val="0.87664723299973601"/>
          <c:h val="0.594071321582004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'Prospetto di sintesi'!$C$1</c:f>
              <c:strCache>
                <c:ptCount val="1"/>
                <c:pt idx="0">
                  <c:v>soglia= 9 euro/ora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'Prospetto di sintesi'!$L$4:$L$7</c:f>
              <c:strCache>
                <c:ptCount val="4"/>
                <c:pt idx="0">
                  <c:v>Dipendenti UNIEMENS</c:v>
                </c:pt>
                <c:pt idx="1">
                  <c:v>Operai agricoli</c:v>
                </c:pt>
                <c:pt idx="2">
                  <c:v>Lavoratori domestici</c:v>
                </c:pt>
                <c:pt idx="3">
                  <c:v>Totale dipendenti privati</c:v>
                </c:pt>
              </c:strCache>
            </c:strRef>
          </c:cat>
          <c:val>
            <c:numRef>
              <c:f>'Prospetto di sintesi'!$C$4:$C$7</c:f>
              <c:numCache>
                <c:formatCode>_-* #,##0_-;\-* #,##0_-;_-* "-"??_-;_-@_-</c:formatCode>
                <c:ptCount val="4"/>
                <c:pt idx="0">
                  <c:v>2044347.3333333333</c:v>
                </c:pt>
                <c:pt idx="1">
                  <c:v>281224</c:v>
                </c:pt>
                <c:pt idx="2">
                  <c:v>417335.5</c:v>
                </c:pt>
                <c:pt idx="3">
                  <c:v>2742906.833333333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5F-4FB0-8476-107ADBC11D74}"/>
            </c:ext>
          </c:extLst>
        </c:ser>
        <c:ser>
          <c:idx val="1"/>
          <c:order val="1"/>
          <c:tx>
            <c:strRef>
              <c:f>'Prospetto di sintesi'!$F$1</c:f>
              <c:strCache>
                <c:ptCount val="1"/>
                <c:pt idx="0">
                  <c:v>soglia= 8,50 euro/ora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'Prospetto di sintesi'!$L$4:$L$7</c:f>
              <c:strCache>
                <c:ptCount val="4"/>
                <c:pt idx="0">
                  <c:v>Dipendenti UNIEMENS</c:v>
                </c:pt>
                <c:pt idx="1">
                  <c:v>Operai agricoli</c:v>
                </c:pt>
                <c:pt idx="2">
                  <c:v>Lavoratori domestici</c:v>
                </c:pt>
                <c:pt idx="3">
                  <c:v>Totale dipendenti privati</c:v>
                </c:pt>
              </c:strCache>
            </c:strRef>
          </c:cat>
          <c:val>
            <c:numRef>
              <c:f>'Prospetto di sintesi'!$F$4:$F$7</c:f>
              <c:numCache>
                <c:formatCode>_-* #,##0_-;\-* #,##0_-;_-* "-"??_-;_-@_-</c:formatCode>
                <c:ptCount val="4"/>
                <c:pt idx="0">
                  <c:v>1334391.8333333333</c:v>
                </c:pt>
                <c:pt idx="1">
                  <c:v>188544</c:v>
                </c:pt>
                <c:pt idx="2">
                  <c:v>364015.25</c:v>
                </c:pt>
                <c:pt idx="3">
                  <c:v>1886951.0833333333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5F-4FB0-8476-107ADBC11D74}"/>
            </c:ext>
          </c:extLst>
        </c:ser>
        <c:ser>
          <c:idx val="2"/>
          <c:order val="2"/>
          <c:tx>
            <c:strRef>
              <c:f>'Prospetto di sintesi'!$I$1</c:f>
              <c:strCache>
                <c:ptCount val="1"/>
                <c:pt idx="0">
                  <c:v>soglia= 8 euro/ora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'Prospetto di sintesi'!$L$4:$L$7</c:f>
              <c:strCache>
                <c:ptCount val="4"/>
                <c:pt idx="0">
                  <c:v>Dipendenti UNIEMENS</c:v>
                </c:pt>
                <c:pt idx="1">
                  <c:v>Operai agricoli</c:v>
                </c:pt>
                <c:pt idx="2">
                  <c:v>Lavoratori domestici</c:v>
                </c:pt>
                <c:pt idx="3">
                  <c:v>Totale dipendenti privati</c:v>
                </c:pt>
              </c:strCache>
            </c:strRef>
          </c:cat>
          <c:val>
            <c:numRef>
              <c:f>'Prospetto di sintesi'!$I$4:$I$7</c:f>
              <c:numCache>
                <c:formatCode>_-* #,##0_-;\-* #,##0_-;_-* "-"??_-;_-@_-</c:formatCode>
                <c:ptCount val="4"/>
                <c:pt idx="0">
                  <c:v>708125.66666666663</c:v>
                </c:pt>
                <c:pt idx="1">
                  <c:v>126156</c:v>
                </c:pt>
                <c:pt idx="2">
                  <c:v>285908.75</c:v>
                </c:pt>
                <c:pt idx="3">
                  <c:v>1120190.4166666665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5F-4FB0-8476-107ADBC11D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-864917744"/>
        <c:axId val="-864918832"/>
      </c:barChart>
      <c:catAx>
        <c:axId val="-86491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864918832"/>
        <c:crosses val="autoZero"/>
        <c:auto val="1"/>
        <c:lblAlgn val="ctr"/>
        <c:lblOffset val="100"/>
        <c:noMultiLvlLbl val="0"/>
      </c:catAx>
      <c:valAx>
        <c:axId val="-864918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864917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562607876751416"/>
          <c:y val="0.15577192816969151"/>
          <c:w val="0.71989766743320494"/>
          <c:h val="0.119611463809309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it-IT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562662019034924"/>
          <c:y val="1.8669001504242031E-2"/>
          <c:w val="0.63264869110940014"/>
          <c:h val="0.899221347203688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'Grafici dip.UNIEMENS'!$B$1</c:f>
              <c:strCache>
                <c:ptCount val="1"/>
                <c:pt idx="0">
                  <c:v>% sotto 9 euro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32A-4877-A340-9754BBCA5B4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32A-4877-A340-9754BBCA5B43}"/>
              </c:ext>
            </c:extLst>
          </c:dPt>
          <c:dLbls>
            <c:dLbl>
              <c:idx val="12"/>
              <c:layout>
                <c:manualLayout>
                  <c:x val="-4.2858467313127716E-2"/>
                  <c:y val="3.23232282098810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32A-4877-A340-9754BBCA5B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'Grafici dip.UNIEMENS'!$A$2:$A$14</c:f>
              <c:strCache>
                <c:ptCount val="13"/>
                <c:pt idx="0">
                  <c:v>Servizi alle imprese, noleggio, ag.viaggio</c:v>
                </c:pt>
                <c:pt idx="1">
                  <c:v>Altre attività</c:v>
                </c:pt>
                <c:pt idx="2">
                  <c:v>Alloggio e ristorazione</c:v>
                </c:pt>
                <c:pt idx="3">
                  <c:v>Istruzione, sanità e assistenza sociale </c:v>
                </c:pt>
                <c:pt idx="4">
                  <c:v>Totale</c:v>
                </c:pt>
                <c:pt idx="5">
                  <c:v>Attività immobiliari, professionali e scientifiche</c:v>
                </c:pt>
                <c:pt idx="6">
                  <c:v>Costruzioni</c:v>
                </c:pt>
                <c:pt idx="7">
                  <c:v>Trasporto e magazzinaggio</c:v>
                </c:pt>
                <c:pt idx="8">
                  <c:v>Attività manifatturiera</c:v>
                </c:pt>
                <c:pt idx="9">
                  <c:v>Commercio</c:v>
                </c:pt>
                <c:pt idx="10">
                  <c:v>Energia gas e acqua</c:v>
                </c:pt>
                <c:pt idx="11">
                  <c:v>Informazione e comunicazone</c:v>
                </c:pt>
                <c:pt idx="12">
                  <c:v>Finanza e assicurazione</c:v>
                </c:pt>
              </c:strCache>
            </c:strRef>
          </c:cat>
          <c:val>
            <c:numRef>
              <c:f>'Grafici dip.UNIEMENS'!$B$2:$B$14</c:f>
              <c:numCache>
                <c:formatCode>0.0%</c:formatCode>
                <c:ptCount val="13"/>
                <c:pt idx="0">
                  <c:v>0.35537852580992563</c:v>
                </c:pt>
                <c:pt idx="1">
                  <c:v>0.30689672647860483</c:v>
                </c:pt>
                <c:pt idx="2">
                  <c:v>0.28438680565330615</c:v>
                </c:pt>
                <c:pt idx="3">
                  <c:v>0.15541954200661148</c:v>
                </c:pt>
                <c:pt idx="4">
                  <c:v>0.15146430379031572</c:v>
                </c:pt>
                <c:pt idx="5">
                  <c:v>0.11344568007670659</c:v>
                </c:pt>
                <c:pt idx="6">
                  <c:v>0.10793048814179687</c:v>
                </c:pt>
                <c:pt idx="7">
                  <c:v>0.10674644043390501</c:v>
                </c:pt>
                <c:pt idx="8">
                  <c:v>0.10172137106458747</c:v>
                </c:pt>
                <c:pt idx="9">
                  <c:v>6.6451839870015891E-2</c:v>
                </c:pt>
                <c:pt idx="10">
                  <c:v>5.4017154472541108E-2</c:v>
                </c:pt>
                <c:pt idx="11">
                  <c:v>4.5011535850494389E-2</c:v>
                </c:pt>
                <c:pt idx="12">
                  <c:v>2.5472704886776828E-2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32A-4877-A340-9754BBCA5B4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864931344"/>
        <c:axId val="-864928080"/>
      </c:barChart>
      <c:catAx>
        <c:axId val="-864931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864928080"/>
        <c:crosses val="autoZero"/>
        <c:auto val="1"/>
        <c:lblAlgn val="ctr"/>
        <c:lblOffset val="100"/>
        <c:noMultiLvlLbl val="0"/>
      </c:catAx>
      <c:valAx>
        <c:axId val="-86492808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86493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0.04587</cdr:x>
      <cdr:y>0</cdr:y>
    </cdr:from>
    <cdr:to>
      <cdr:x>0.0498</cdr:x>
      <cdr:y>0.90332</cdr:y>
    </cdr:to>
    <cdr:cxnSp macro="">
      <cdr:nvCxnSpPr>
        <cdr:cNvPr id="3" name="Connettore 1 2">
          <a:extLst xmlns:a="http://schemas.openxmlformats.org/drawingml/2006/main">
            <a:ext uri="{FF2B5EF4-FFF2-40B4-BE49-F238E27FC236}">
              <a16:creationId xmlns:a16="http://schemas.microsoft.com/office/drawing/2014/main" id="{F16A357C-CB7A-4A5C-8777-E1E7D86BA399}"/>
            </a:ext>
          </a:extLst>
        </cdr:cNvPr>
        <cdr:cNvCxnSpPr/>
      </cdr:nvCxnSpPr>
      <cdr:spPr>
        <a:xfrm xmlns:a="http://schemas.openxmlformats.org/drawingml/2006/main" flipV="1">
          <a:off x="372657" y="0"/>
          <a:ext cx="31897" cy="4470349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0.46109</cdr:x>
      <cdr:y>0.04169</cdr:y>
    </cdr:from>
    <cdr:to>
      <cdr:x>0.86354</cdr:x>
      <cdr:y>0.22646</cdr:y>
    </cdr:to>
    <cdr:sp macro="" textlink="">
      <cdr:nvSpPr>
        <cdr:cNvPr id="4" name="CasellaDiTesto 3"/>
        <cdr:cNvSpPr txBox="1"/>
      </cdr:nvSpPr>
      <cdr:spPr>
        <a:xfrm xmlns:a="http://schemas.openxmlformats.org/drawingml/2006/main">
          <a:off x="2809327" y="154719"/>
          <a:ext cx="2452058" cy="6857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800"/>
            <a:t>Calcolato su redditi disponibili</a:t>
          </a:r>
          <a:endParaRPr lang="en-US" sz="18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0.86255</cdr:x>
      <cdr:y>0.51712</cdr:y>
    </cdr:from>
    <cdr:to>
      <cdr:x>0.98361</cdr:x>
      <cdr:y>0.68151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6515100" y="287655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it-IT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0.1659</cdr:x>
      <cdr:y>0.36496</cdr:y>
    </cdr:from>
    <cdr:to>
      <cdr:x>0.22304</cdr:x>
      <cdr:y>0.43135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1320137" y="1517666"/>
          <a:ext cx="454695" cy="276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200" dirty="0"/>
            <a:t>15%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0.27799</cdr:x>
      <cdr:y>0.0201</cdr:y>
    </cdr:from>
    <cdr:to>
      <cdr:x>0.93585</cdr:x>
      <cdr:y>0.13317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2105026" y="76200"/>
          <a:ext cx="498157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0.09402</cdr:x>
      <cdr:y>0.10666</cdr:y>
    </cdr:from>
    <cdr:to>
      <cdr:x>0.38468</cdr:x>
      <cdr:y>0.16767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281869" y="430816"/>
          <a:ext cx="871373" cy="2464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r>
            <a:rPr lang="it-IT" sz="1200" dirty="0">
              <a:latin typeface="Arial" panose="020B0604020202020204" pitchFamily="34" charset="0"/>
              <a:cs typeface="Arial" panose="020B0604020202020204" pitchFamily="34" charset="0"/>
            </a:rPr>
            <a:t>Maschi</a:t>
          </a:r>
        </a:p>
      </cdr:txBody>
    </cdr:sp>
  </cdr:relSizeAnchor>
  <cdr:relSizeAnchor xmlns:cdr="http://schemas.openxmlformats.org/drawingml/2006/chartDrawing">
    <cdr:from>
      <cdr:x>0.61692</cdr:x>
      <cdr:y>0.07958</cdr:y>
    </cdr:from>
    <cdr:to>
      <cdr:x>0.90945</cdr:x>
      <cdr:y>0.18455</cdr:y>
    </cdr:to>
    <cdr:sp macro="" textlink="">
      <cdr:nvSpPr>
        <cdr:cNvPr id="3" name="CasellaDiTesto 1"/>
        <cdr:cNvSpPr txBox="1"/>
      </cdr:nvSpPr>
      <cdr:spPr>
        <a:xfrm xmlns:a="http://schemas.openxmlformats.org/drawingml/2006/main">
          <a:off x="1849508" y="321454"/>
          <a:ext cx="876994" cy="4239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200" dirty="0">
              <a:latin typeface="Arial" panose="020B0604020202020204" pitchFamily="34" charset="0"/>
              <a:cs typeface="Arial" panose="020B0604020202020204" pitchFamily="34" charset="0"/>
            </a:rPr>
            <a:t>Femmine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0.06456</cdr:x>
      <cdr:y>0.11098</cdr:y>
    </cdr:from>
    <cdr:to>
      <cdr:x>0.33015</cdr:x>
      <cdr:y>0.1612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193243" y="449274"/>
          <a:ext cx="794989" cy="2033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r>
            <a:rPr lang="it-IT" sz="1300" dirty="0">
              <a:latin typeface="Arial" panose="020B0604020202020204" pitchFamily="34" charset="0"/>
              <a:cs typeface="Arial" panose="020B0604020202020204" pitchFamily="34" charset="0"/>
            </a:rPr>
            <a:t>Maschi</a:t>
          </a:r>
        </a:p>
      </cdr:txBody>
    </cdr:sp>
  </cdr:relSizeAnchor>
  <cdr:relSizeAnchor xmlns:cdr="http://schemas.openxmlformats.org/drawingml/2006/chartDrawing">
    <cdr:from>
      <cdr:x>0.61814</cdr:x>
      <cdr:y>0.08356</cdr:y>
    </cdr:from>
    <cdr:to>
      <cdr:x>0.96884</cdr:x>
      <cdr:y>0.17119</cdr:y>
    </cdr:to>
    <cdr:sp macro="" textlink="">
      <cdr:nvSpPr>
        <cdr:cNvPr id="3" name="CasellaDiTesto 1"/>
        <cdr:cNvSpPr txBox="1"/>
      </cdr:nvSpPr>
      <cdr:spPr>
        <a:xfrm xmlns:a="http://schemas.openxmlformats.org/drawingml/2006/main">
          <a:off x="1850246" y="338256"/>
          <a:ext cx="1049729" cy="3547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300" dirty="0">
              <a:latin typeface="Arial" panose="020B0604020202020204" pitchFamily="34" charset="0"/>
              <a:cs typeface="Arial" panose="020B0604020202020204" pitchFamily="34" charset="0"/>
            </a:rPr>
            <a:t>Femmine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A1F3A-75D0-4903-8760-36103B92CCC3}" type="datetimeFigureOut">
              <a:rPr lang="it-IT" smtClean="0"/>
              <a:t>05/11/2019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E6C72-96FD-4564-A9DF-B2B0F8D3A8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4575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Titolo su due righe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D31F7-E80C-C346-855A-EC8454F5FB1A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5111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Titolo su due righe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D31F7-E80C-C346-855A-EC8454F5FB1A}" type="slidenum">
              <a:rPr lang="it-IT" smtClean="0"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4609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Titolo su due righe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D31F7-E80C-C346-855A-EC8454F5FB1A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0250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Titolo su una riga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D31F7-E80C-C346-855A-EC8454F5FB1A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6541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Titolo su una riga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D31F7-E80C-C346-855A-EC8454F5FB1A}" type="slidenum">
              <a:rPr lang="it-IT" smtClean="0">
                <a:solidFill>
                  <a:prstClr val="black"/>
                </a:solidFill>
              </a:rPr>
              <a:pPr/>
              <a:t>21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991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7">
            <a:extLst>
              <a:ext uri="{FF2B5EF4-FFF2-40B4-BE49-F238E27FC236}">
                <a16:creationId xmlns:a16="http://schemas.microsoft.com/office/drawing/2014/main" id="{239AE0BD-B029-4767-A464-B82EC5F8405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6FCB0B6B-9AEB-467D-AEC9-171992765D06}" type="slidenum">
              <a:rPr lang="it-IT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23</a:t>
            </a:fld>
            <a:endParaRPr lang="it-IT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Text Box 1">
            <a:extLst>
              <a:ext uri="{FF2B5EF4-FFF2-40B4-BE49-F238E27FC236}">
                <a16:creationId xmlns:a16="http://schemas.microsoft.com/office/drawing/2014/main" id="{7CAA23B3-DA46-4E3F-8741-B3426AA79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670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SzPct val="100000"/>
            </a:pPr>
            <a:fld id="{8407711A-3404-410A-874A-2C8DCF5A7EAD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SzPct val="100000"/>
              </a:pPr>
              <a:t>23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6" name="Text Box 2">
            <a:extLst>
              <a:ext uri="{FF2B5EF4-FFF2-40B4-BE49-F238E27FC236}">
                <a16:creationId xmlns:a16="http://schemas.microsoft.com/office/drawing/2014/main" id="{DF740940-3785-4BA2-BB46-6E5FD8742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1837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SzPct val="100000"/>
            </a:pPr>
            <a:fld id="{DF2CB3DD-4EBD-47D2-BCD7-13093DE2AD40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SzPct val="100000"/>
              </a:pPr>
              <a:t>23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7" name="Text Box 3">
            <a:extLst>
              <a:ext uri="{FF2B5EF4-FFF2-40B4-BE49-F238E27FC236}">
                <a16:creationId xmlns:a16="http://schemas.microsoft.com/office/drawing/2014/main" id="{DE5B6719-F6C9-4A94-AE76-30FBB1871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SzPct val="100000"/>
            </a:pPr>
            <a:fld id="{18FAD823-34C4-4E67-84D0-1E59968726CA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SzPct val="100000"/>
              </a:pPr>
              <a:t>23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8" name="Rectangle 4">
            <a:extLst>
              <a:ext uri="{FF2B5EF4-FFF2-40B4-BE49-F238E27FC236}">
                <a16:creationId xmlns:a16="http://schemas.microsoft.com/office/drawing/2014/main" id="{60569E45-0F17-4DDB-B12D-8DDA417CD9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9" name="Rectangle 5">
            <a:extLst>
              <a:ext uri="{FF2B5EF4-FFF2-40B4-BE49-F238E27FC236}">
                <a16:creationId xmlns:a16="http://schemas.microsoft.com/office/drawing/2014/main" id="{5D1C398D-5D75-4A42-ABCA-87F1A802A7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817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7">
            <a:extLst>
              <a:ext uri="{FF2B5EF4-FFF2-40B4-BE49-F238E27FC236}">
                <a16:creationId xmlns:a16="http://schemas.microsoft.com/office/drawing/2014/main" id="{AE3F3EC4-CB8D-4DB9-ACA9-0713205F36E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51DD9C8C-A70A-497B-A880-53BE649D3C52}" type="slidenum">
              <a:rPr lang="it-IT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32</a:t>
            </a:fld>
            <a:endParaRPr lang="it-IT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Text Box 1">
            <a:extLst>
              <a:ext uri="{FF2B5EF4-FFF2-40B4-BE49-F238E27FC236}">
                <a16:creationId xmlns:a16="http://schemas.microsoft.com/office/drawing/2014/main" id="{A7E76CE8-A4BE-4A81-A8D9-0280E2685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670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SzPct val="100000"/>
            </a:pPr>
            <a:fld id="{CD1B01F0-715E-4F2C-BA3B-DF099FDABC3B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SzPct val="100000"/>
              </a:pPr>
              <a:t>32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2" name="Text Box 2">
            <a:extLst>
              <a:ext uri="{FF2B5EF4-FFF2-40B4-BE49-F238E27FC236}">
                <a16:creationId xmlns:a16="http://schemas.microsoft.com/office/drawing/2014/main" id="{A4662AF9-D9CF-4FE3-BBDE-0C53273AD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1837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SzPct val="100000"/>
            </a:pPr>
            <a:fld id="{952B23C3-3E47-48C2-9B56-CF385BCE27EC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SzPct val="100000"/>
              </a:pPr>
              <a:t>32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3" name="Text Box 3">
            <a:extLst>
              <a:ext uri="{FF2B5EF4-FFF2-40B4-BE49-F238E27FC236}">
                <a16:creationId xmlns:a16="http://schemas.microsoft.com/office/drawing/2014/main" id="{2DB1D893-A633-4524-ABF4-B8C29BF9A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SzPct val="100000"/>
            </a:pPr>
            <a:fld id="{48CC7539-8A89-49DC-9920-F74F38481892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SzPct val="100000"/>
              </a:pPr>
              <a:t>32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4" name="Text Box 4">
            <a:extLst>
              <a:ext uri="{FF2B5EF4-FFF2-40B4-BE49-F238E27FC236}">
                <a16:creationId xmlns:a16="http://schemas.microsoft.com/office/drawing/2014/main" id="{EEF68864-180A-47D0-A52D-EBA92D9EB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SzPct val="100000"/>
            </a:pPr>
            <a:fld id="{10BB69CD-F93D-4A6C-89AD-2E5AD39B9609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SzPct val="100000"/>
              </a:pPr>
              <a:t>32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5" name="Rectangle 5">
            <a:extLst>
              <a:ext uri="{FF2B5EF4-FFF2-40B4-BE49-F238E27FC236}">
                <a16:creationId xmlns:a16="http://schemas.microsoft.com/office/drawing/2014/main" id="{B1B159C5-5905-4FCC-85EE-B3F07CEC3E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  <p:extLst>
      <p:ext uri="{BB962C8B-B14F-4D97-AF65-F5344CB8AC3E}">
        <p14:creationId xmlns:p14="http://schemas.microsoft.com/office/powerpoint/2010/main" val="2332843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Titolo su due righe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D31F7-E80C-C346-855A-EC8454F5FB1A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3021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Titolo su due righe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D31F7-E80C-C346-855A-EC8454F5FB1A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3065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Titolo su due righe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D31F7-E80C-C346-855A-EC8454F5FB1A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314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Titolo su due righe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D31F7-E80C-C346-855A-EC8454F5FB1A}" type="slidenum">
              <a:rPr lang="it-IT" smtClean="0"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6345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05/11/2019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05/11/2019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05/11/2019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05/11/2019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05/11/2019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05/11/2019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05/11/2019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593BF.DD64921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Lavoro e Welfare. Problemi e prospettive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Pasquale Tridico</a:t>
            </a:r>
          </a:p>
          <a:p>
            <a:r>
              <a:rPr lang="it-IT" dirty="0"/>
              <a:t>INPS </a:t>
            </a:r>
          </a:p>
          <a:p>
            <a:r>
              <a:rPr lang="it-IT" dirty="0"/>
              <a:t>e </a:t>
            </a:r>
          </a:p>
          <a:p>
            <a:r>
              <a:rPr lang="it-IT" dirty="0"/>
              <a:t>Università Roma Tre</a:t>
            </a:r>
          </a:p>
        </p:txBody>
      </p:sp>
      <p:sp>
        <p:nvSpPr>
          <p:cNvPr id="4" name="Rettangolo 3"/>
          <p:cNvSpPr/>
          <p:nvPr/>
        </p:nvSpPr>
        <p:spPr>
          <a:xfrm>
            <a:off x="2483768" y="548680"/>
            <a:ext cx="3848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Università Roma Tre, 5 Novembre 2019</a:t>
            </a:r>
          </a:p>
        </p:txBody>
      </p:sp>
    </p:spTree>
    <p:extLst>
      <p:ext uri="{BB962C8B-B14F-4D97-AF65-F5344CB8AC3E}">
        <p14:creationId xmlns:p14="http://schemas.microsoft.com/office/powerpoint/2010/main" val="142011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Contratti a Tempo Determinato, Indeterminato, e trasformazioni	</a:t>
            </a:r>
            <a:endParaRPr lang="it-IT" dirty="0"/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0399771"/>
              </p:ext>
            </p:extLst>
          </p:nvPr>
        </p:nvGraphicFramePr>
        <p:xfrm>
          <a:off x="838365" y="1772816"/>
          <a:ext cx="7550059" cy="462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32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D242-6B28-2942-BA46-7A60C0146BA3}" type="datetime1">
              <a:rPr lang="it-IT" smtClean="0">
                <a:solidFill>
                  <a:srgbClr val="FFFFFF"/>
                </a:solidFill>
              </a:rPr>
              <a:pPr/>
              <a:t>05/11/2019</a:t>
            </a:fld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FF00E-9DC3-7240-8851-04147A744FC9}" type="slidenum">
              <a:rPr lang="it-IT" smtClean="0">
                <a:solidFill>
                  <a:srgbClr val="FFFFFF"/>
                </a:solidFill>
              </a:rPr>
              <a:pPr/>
              <a:t>11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ctrTitle" idx="4294967295"/>
          </p:nvPr>
        </p:nvSpPr>
        <p:spPr>
          <a:xfrm>
            <a:off x="899592" y="335280"/>
            <a:ext cx="7920880" cy="594360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Comparazione di adesione fra REI e RDC</a:t>
            </a:r>
            <a:endParaRPr lang="en-US" b="1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28542"/>
            <a:ext cx="8731807" cy="495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7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D242-6B28-2942-BA46-7A60C0146BA3}" type="datetime1">
              <a:rPr lang="it-IT" smtClean="0">
                <a:solidFill>
                  <a:srgbClr val="FFFFFF"/>
                </a:solidFill>
              </a:rPr>
              <a:pPr/>
              <a:t>05/11/2019</a:t>
            </a:fld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FF00E-9DC3-7240-8851-04147A744FC9}" type="slidenum">
              <a:rPr lang="it-IT" smtClean="0">
                <a:solidFill>
                  <a:srgbClr val="FFFFFF"/>
                </a:solidFill>
              </a:rPr>
              <a:pPr/>
              <a:t>12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ctrTitle" idx="4294967295"/>
          </p:nvPr>
        </p:nvSpPr>
        <p:spPr>
          <a:xfrm>
            <a:off x="899592" y="733677"/>
            <a:ext cx="7920880" cy="45719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/>
              <a:t>REI, RDC e PDC: </a:t>
            </a:r>
            <a:br>
              <a:rPr lang="it-IT" b="1" dirty="0" smtClean="0"/>
            </a:br>
            <a:r>
              <a:rPr lang="it-IT" b="1" dirty="0" smtClean="0"/>
              <a:t>comparazione importi medi mensili erogati</a:t>
            </a:r>
            <a:endParaRPr lang="en-US" b="1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63864"/>
            <a:ext cx="8784976" cy="570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2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62656"/>
              </p:ext>
            </p:extLst>
          </p:nvPr>
        </p:nvGraphicFramePr>
        <p:xfrm>
          <a:off x="3992335" y="2577873"/>
          <a:ext cx="4551589" cy="2259468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1552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1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4867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u="none" strike="noStrike" dirty="0">
                          <a:effectLst/>
                        </a:rPr>
                        <a:t>Tipologia di </a:t>
                      </a:r>
                      <a:r>
                        <a:rPr lang="it-IT" sz="1100" b="1" u="none" strike="noStrike" dirty="0" smtClean="0">
                          <a:effectLst/>
                        </a:rPr>
                        <a:t>prestazione</a:t>
                      </a:r>
                    </a:p>
                    <a:p>
                      <a:pPr algn="l" fontAlgn="b"/>
                      <a:r>
                        <a:rPr lang="it-IT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(domande accolte al netto delle decadute)</a:t>
                      </a:r>
                      <a:endParaRPr lang="it-IT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 dirty="0">
                          <a:effectLst/>
                        </a:rPr>
                        <a:t>Numero </a:t>
                      </a:r>
                      <a:endParaRPr lang="it-IT" sz="1100" b="1" u="none" strike="noStrike" dirty="0" smtClean="0">
                        <a:effectLst/>
                      </a:endParaRPr>
                    </a:p>
                    <a:p>
                      <a:pPr algn="r" fontAlgn="b"/>
                      <a:r>
                        <a:rPr lang="it-IT" sz="1100" b="1" u="none" strike="noStrike" dirty="0" smtClean="0">
                          <a:effectLst/>
                        </a:rPr>
                        <a:t>nuclei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 dirty="0">
                          <a:effectLst/>
                        </a:rPr>
                        <a:t>Numero medio componenti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 dirty="0">
                          <a:effectLst/>
                        </a:rPr>
                        <a:t>Importo medio </a:t>
                      </a:r>
                      <a:endParaRPr lang="it-IT" sz="1100" b="1" u="none" strike="noStrike" dirty="0" smtClean="0">
                        <a:effectLst/>
                      </a:endParaRPr>
                    </a:p>
                    <a:p>
                      <a:pPr algn="r" fontAlgn="b"/>
                      <a:r>
                        <a:rPr lang="it-IT" sz="1100" b="1" u="none" strike="noStrike" dirty="0" smtClean="0">
                          <a:effectLst/>
                        </a:rPr>
                        <a:t>mensile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867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 smtClean="0">
                          <a:effectLst/>
                        </a:rPr>
                        <a:t>RdC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 smtClean="0">
                          <a:effectLst/>
                        </a:rPr>
                        <a:t>                                                </a:t>
                      </a:r>
                      <a:r>
                        <a:rPr lang="it-IT" sz="1100" u="none" strike="noStrike" dirty="0" smtClean="0">
                          <a:effectLst/>
                        </a:rPr>
                        <a:t>829.349 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 smtClean="0">
                          <a:effectLst/>
                        </a:rPr>
                        <a:t>2.250.698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                                                    </a:t>
                      </a:r>
                      <a:r>
                        <a:rPr lang="it-IT" sz="1100" u="none" strike="noStrike" dirty="0" smtClean="0">
                          <a:effectLst/>
                        </a:rPr>
                        <a:t>520 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867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 err="1" smtClean="0">
                          <a:effectLst/>
                        </a:rPr>
                        <a:t>PdC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                                                  </a:t>
                      </a:r>
                      <a:r>
                        <a:rPr lang="it-IT" sz="1100" u="none" strike="noStrike" dirty="0" smtClean="0">
                          <a:effectLst/>
                        </a:rPr>
                        <a:t>127.954 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 smtClean="0">
                          <a:effectLst/>
                        </a:rPr>
                        <a:t>154.157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                                                    </a:t>
                      </a:r>
                      <a:r>
                        <a:rPr lang="it-IT" sz="1100" u="none" strike="noStrike" dirty="0" smtClean="0">
                          <a:effectLst/>
                        </a:rPr>
                        <a:t>215 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867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u="none" strike="noStrike" dirty="0" smtClean="0">
                          <a:effectLst/>
                        </a:rPr>
                        <a:t>Totale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 dirty="0">
                          <a:effectLst/>
                        </a:rPr>
                        <a:t>                                                  </a:t>
                      </a:r>
                      <a:r>
                        <a:rPr lang="it-IT" sz="1100" b="1" u="none" strike="noStrike" dirty="0" smtClean="0">
                          <a:effectLst/>
                        </a:rPr>
                        <a:t>1,023.303 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 dirty="0" smtClean="0">
                          <a:effectLst/>
                        </a:rPr>
                        <a:t>2.484.855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 dirty="0">
                          <a:effectLst/>
                        </a:rPr>
                        <a:t>                                                    </a:t>
                      </a:r>
                      <a:r>
                        <a:rPr lang="it-IT" sz="1100" b="1" u="none" strike="noStrike" dirty="0" smtClean="0">
                          <a:effectLst/>
                        </a:rPr>
                        <a:t>482 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Rettangolo 11"/>
          <p:cNvSpPr/>
          <p:nvPr/>
        </p:nvSpPr>
        <p:spPr>
          <a:xfrm>
            <a:off x="3937227" y="2537307"/>
            <a:ext cx="4659766" cy="2318402"/>
          </a:xfrm>
          <a:prstGeom prst="rect">
            <a:avLst/>
          </a:prstGeom>
          <a:noFill/>
          <a:ln w="889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FF00E-9DC3-7240-8851-04147A744FC9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8066AFC7-812E-F04F-BC99-BAEFB4560D7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360170" y="1108710"/>
            <a:ext cx="6972300" cy="445770"/>
          </a:xfrm>
        </p:spPr>
        <p:txBody>
          <a:bodyPr anchor="t">
            <a:normAutofit/>
          </a:bodyPr>
          <a:lstStyle/>
          <a:p>
            <a:pPr>
              <a:lnSpc>
                <a:spcPct val="80000"/>
              </a:lnSpc>
            </a:pPr>
            <a:r>
              <a:rPr lang="it-IT" sz="2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RdC</a:t>
            </a:r>
            <a:r>
              <a:rPr lang="it-IT" sz="2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it-IT" sz="2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PdC</a:t>
            </a:r>
            <a:r>
              <a:rPr lang="it-IT" sz="2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Dati di sintesi </a:t>
            </a:r>
            <a:r>
              <a:rPr lang="it-IT" sz="21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(ottobre 2019)</a:t>
            </a:r>
            <a:endParaRPr lang="it-IT" sz="2100" i="1" dirty="0"/>
          </a:p>
        </p:txBody>
      </p:sp>
      <p:graphicFrame>
        <p:nvGraphicFramePr>
          <p:cNvPr id="13" name="Grafico 12"/>
          <p:cNvGraphicFramePr>
            <a:graphicFrameLocks/>
          </p:cNvGraphicFramePr>
          <p:nvPr>
            <p:extLst/>
          </p:nvPr>
        </p:nvGraphicFramePr>
        <p:xfrm>
          <a:off x="202066" y="2506690"/>
          <a:ext cx="3592287" cy="2388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tangolo 2"/>
          <p:cNvSpPr/>
          <p:nvPr/>
        </p:nvSpPr>
        <p:spPr>
          <a:xfrm>
            <a:off x="266359" y="5157192"/>
            <a:ext cx="7451952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25" i="1" dirty="0" smtClean="0"/>
              <a:t>(*) al 31 </a:t>
            </a:r>
            <a:r>
              <a:rPr lang="it-IT" sz="825" i="1" dirty="0" err="1" smtClean="0"/>
              <a:t>ottobr</a:t>
            </a:r>
            <a:r>
              <a:rPr lang="it-IT" sz="825" i="1" dirty="0" smtClean="0"/>
              <a:t> </a:t>
            </a:r>
          </a:p>
          <a:p>
            <a:r>
              <a:rPr lang="it-IT" sz="825" i="1" dirty="0" smtClean="0"/>
              <a:t>L’unità </a:t>
            </a:r>
            <a:r>
              <a:rPr lang="it-IT" sz="825" i="1" dirty="0"/>
              <a:t>di analisi è il nucleo familiare, pertanto domande multiple presentate dallo stesso nucleo vengano riaggregate</a:t>
            </a:r>
            <a:endParaRPr lang="it-IT" sz="825" dirty="0"/>
          </a:p>
        </p:txBody>
      </p:sp>
    </p:spTree>
    <p:extLst>
      <p:ext uri="{BB962C8B-B14F-4D97-AF65-F5344CB8AC3E}">
        <p14:creationId xmlns:p14="http://schemas.microsoft.com/office/powerpoint/2010/main" val="206127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66AFC7-812E-F04F-BC99-BAEFB4560D7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360170" y="1108710"/>
            <a:ext cx="6972300" cy="445770"/>
          </a:xfrm>
        </p:spPr>
        <p:txBody>
          <a:bodyPr anchor="t">
            <a:normAutofit/>
          </a:bodyPr>
          <a:lstStyle/>
          <a:p>
            <a:pPr>
              <a:lnSpc>
                <a:spcPct val="80000"/>
              </a:lnSpc>
            </a:pPr>
            <a:r>
              <a:rPr lang="it-IT" sz="2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RdC</a:t>
            </a:r>
            <a:r>
              <a:rPr lang="it-IT" sz="2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it-IT" sz="2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PdC</a:t>
            </a:r>
            <a:r>
              <a:rPr lang="it-IT" sz="2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Caratteristiche del richiedente </a:t>
            </a:r>
            <a:endParaRPr lang="it-IT" sz="2100" b="1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409DD7-802D-C349-99E7-B9E94B1E0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767854"/>
            <a:ext cx="2057400" cy="273844"/>
          </a:xfrm>
        </p:spPr>
        <p:txBody>
          <a:bodyPr/>
          <a:lstStyle/>
          <a:p>
            <a:fld id="{10AFF00E-9DC3-7240-8851-04147A744FC9}" type="slidenum">
              <a:rPr lang="it-IT" smtClean="0"/>
              <a:pPr/>
              <a:t>14</a:t>
            </a:fld>
            <a:endParaRPr lang="it-IT"/>
          </a:p>
        </p:txBody>
      </p:sp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7696410"/>
              </p:ext>
            </p:extLst>
          </p:nvPr>
        </p:nvGraphicFramePr>
        <p:xfrm>
          <a:off x="395535" y="1916832"/>
          <a:ext cx="3737635" cy="2920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3331477"/>
              </p:ext>
            </p:extLst>
          </p:nvPr>
        </p:nvGraphicFramePr>
        <p:xfrm>
          <a:off x="4355976" y="1916832"/>
          <a:ext cx="4507377" cy="2920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5097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D242-6B28-2942-BA46-7A60C0146BA3}" type="datetime1">
              <a:rPr lang="it-IT" smtClean="0"/>
              <a:pPr/>
              <a:t>05/11/2019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FF00E-9DC3-7240-8851-04147A744FC9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ctrTitle" idx="4294967295"/>
          </p:nvPr>
        </p:nvSpPr>
        <p:spPr>
          <a:xfrm>
            <a:off x="1331640" y="548680"/>
            <a:ext cx="7172909" cy="994172"/>
          </a:xfrm>
        </p:spPr>
        <p:txBody>
          <a:bodyPr>
            <a:noAutofit/>
          </a:bodyPr>
          <a:lstStyle/>
          <a:p>
            <a:pPr algn="ctr"/>
            <a:r>
              <a:rPr lang="it-IT" sz="3000"/>
              <a:t>Poverty gap e ineq</a:t>
            </a:r>
            <a:br>
              <a:rPr lang="it-IT" sz="3000"/>
            </a:br>
            <a:r>
              <a:rPr lang="it-IT" sz="3000"/>
              <a:t>Diminuzione </a:t>
            </a:r>
            <a:r>
              <a:rPr lang="it-IT" sz="3000" dirty="0"/>
              <a:t>del rapporto </a:t>
            </a:r>
            <a:r>
              <a:rPr lang="it-IT" sz="3000" dirty="0" err="1"/>
              <a:t>Interquintilico</a:t>
            </a:r>
            <a:r>
              <a:rPr lang="it-IT" sz="3000" dirty="0"/>
              <a:t> (Reddito 20% più agiato su 20% più povero). </a:t>
            </a:r>
          </a:p>
        </p:txBody>
      </p:sp>
      <p:graphicFrame>
        <p:nvGraphicFramePr>
          <p:cNvPr id="9" name="Grafico 8"/>
          <p:cNvGraphicFramePr/>
          <p:nvPr>
            <p:extLst/>
          </p:nvPr>
        </p:nvGraphicFramePr>
        <p:xfrm>
          <a:off x="1546649" y="1978137"/>
          <a:ext cx="6092844" cy="3711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348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D242-6B28-2942-BA46-7A60C0146BA3}" type="datetime1">
              <a:rPr lang="it-IT" smtClean="0">
                <a:solidFill>
                  <a:srgbClr val="FFFFFF"/>
                </a:solidFill>
              </a:rPr>
              <a:pPr/>
              <a:t>05/11/2019</a:t>
            </a:fld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FF00E-9DC3-7240-8851-04147A744FC9}" type="slidenum">
              <a:rPr lang="it-IT" smtClean="0">
                <a:solidFill>
                  <a:srgbClr val="FFFFFF"/>
                </a:solidFill>
              </a:rPr>
              <a:pPr/>
              <a:t>16</a:t>
            </a:fld>
            <a:endParaRPr lang="it-IT">
              <a:solidFill>
                <a:srgbClr val="FFFFFF"/>
              </a:solidFill>
            </a:endParaRP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/>
          </p:nvPr>
        </p:nvGraphicFramePr>
        <p:xfrm>
          <a:off x="395536" y="476672"/>
          <a:ext cx="8208911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142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it-IT" sz="26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Tasso di inclusione vs Tasso di disoccupazione </a:t>
            </a:r>
            <a:br>
              <a:rPr lang="it-IT" sz="26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26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Dati Regionali: </a:t>
            </a:r>
            <a:r>
              <a:rPr lang="it-IT" sz="2600" i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(numero di persone coinvolte ogni 10.000 abitanti</a:t>
            </a:r>
            <a:endParaRPr lang="it-IT" sz="2600" dirty="0"/>
          </a:p>
        </p:txBody>
      </p:sp>
      <p:pic>
        <p:nvPicPr>
          <p:cNvPr id="4" name="Immagine 3" descr="cid:image001.png@01D593BF.DD64921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52736"/>
            <a:ext cx="8229600" cy="5467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0841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79512" y="1628800"/>
            <a:ext cx="85689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err="1">
                <a:solidFill>
                  <a:srgbClr val="0000FF"/>
                </a:solidFill>
                <a:latin typeface="Calibri" panose="020F0502020204030204" pitchFamily="34" charset="0"/>
              </a:rPr>
              <a:t>RdC</a:t>
            </a:r>
            <a:r>
              <a:rPr lang="it-IT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: indici di concentrazione e </a:t>
            </a:r>
            <a:r>
              <a:rPr lang="it-IT" sz="28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povertà</a:t>
            </a:r>
          </a:p>
          <a:p>
            <a:endParaRPr lang="it-IT" sz="2800" b="1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r>
              <a:rPr lang="it-IT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Indici </a:t>
            </a:r>
            <a:r>
              <a:rPr lang="it-IT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GINI</a:t>
            </a:r>
            <a:r>
              <a:rPr lang="it-IT" sz="28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endParaRPr lang="it-IT" sz="28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sz="28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Gini</a:t>
            </a:r>
            <a:r>
              <a:rPr lang="it-IT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2800" dirty="0">
                <a:solidFill>
                  <a:srgbClr val="000000"/>
                </a:solidFill>
                <a:latin typeface="Calibri" panose="020F0502020204030204" pitchFamily="34" charset="0"/>
              </a:rPr>
              <a:t>Redditi </a:t>
            </a:r>
            <a:r>
              <a:rPr lang="it-IT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Lordi</a:t>
            </a:r>
            <a:r>
              <a:rPr lang="it-IT" sz="2800" dirty="0">
                <a:solidFill>
                  <a:srgbClr val="000000"/>
                </a:solidFill>
                <a:latin typeface="Calibri" panose="020F0502020204030204" pitchFamily="34" charset="0"/>
              </a:rPr>
              <a:t>	46,6%	</a:t>
            </a:r>
          </a:p>
          <a:p>
            <a:r>
              <a:rPr lang="it-IT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Gini</a:t>
            </a:r>
            <a:r>
              <a:rPr lang="it-IT" sz="2800" dirty="0">
                <a:solidFill>
                  <a:srgbClr val="000000"/>
                </a:solidFill>
                <a:latin typeface="Calibri" panose="020F0502020204030204" pitchFamily="34" charset="0"/>
              </a:rPr>
              <a:t> redditi </a:t>
            </a:r>
            <a:r>
              <a:rPr lang="it-IT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disponibili senza riforma</a:t>
            </a:r>
            <a:r>
              <a:rPr lang="it-IT" sz="2800" dirty="0">
                <a:solidFill>
                  <a:srgbClr val="000000"/>
                </a:solidFill>
                <a:latin typeface="Calibri" panose="020F0502020204030204" pitchFamily="34" charset="0"/>
              </a:rPr>
              <a:t>	40,9%	</a:t>
            </a:r>
          </a:p>
          <a:p>
            <a:r>
              <a:rPr lang="it-IT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Gini</a:t>
            </a:r>
            <a:r>
              <a:rPr lang="it-IT" sz="2800" dirty="0">
                <a:solidFill>
                  <a:srgbClr val="000000"/>
                </a:solidFill>
                <a:latin typeface="Calibri" panose="020F0502020204030204" pitchFamily="34" charset="0"/>
              </a:rPr>
              <a:t> redditi </a:t>
            </a:r>
            <a:r>
              <a:rPr lang="it-IT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disponibili con Reddito Cittadinanza</a:t>
            </a:r>
            <a:r>
              <a:rPr lang="it-IT" sz="2800" dirty="0">
                <a:solidFill>
                  <a:srgbClr val="000000"/>
                </a:solidFill>
                <a:latin typeface="Calibri" panose="020F0502020204030204" pitchFamily="34" charset="0"/>
              </a:rPr>
              <a:t>	39,7%	</a:t>
            </a:r>
          </a:p>
        </p:txBody>
      </p:sp>
    </p:spTree>
    <p:extLst>
      <p:ext uri="{BB962C8B-B14F-4D97-AF65-F5344CB8AC3E}">
        <p14:creationId xmlns:p14="http://schemas.microsoft.com/office/powerpoint/2010/main" val="25243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886700" cy="775027"/>
          </a:xfrm>
        </p:spPr>
        <p:txBody>
          <a:bodyPr/>
          <a:lstStyle/>
          <a:p>
            <a:r>
              <a:rPr lang="it-IT" b="1" dirty="0"/>
              <a:t>Proposte: Le riforme del </a:t>
            </a:r>
            <a:r>
              <a:rPr lang="it-IT" b="1" dirty="0" err="1"/>
              <a:t>MdL</a:t>
            </a:r>
            <a:endParaRPr lang="it-IT" b="1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/>
          </p:nvPr>
        </p:nvGraphicFramePr>
        <p:xfrm>
          <a:off x="251520" y="891659"/>
          <a:ext cx="8693524" cy="55770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1537275977"/>
                    </a:ext>
                  </a:extLst>
                </a:gridCol>
                <a:gridCol w="1964809">
                  <a:extLst>
                    <a:ext uri="{9D8B030D-6E8A-4147-A177-3AD203B41FA5}">
                      <a16:colId xmlns:a16="http://schemas.microsoft.com/office/drawing/2014/main" val="2360187865"/>
                    </a:ext>
                  </a:extLst>
                </a:gridCol>
                <a:gridCol w="1738849">
                  <a:extLst>
                    <a:ext uri="{9D8B030D-6E8A-4147-A177-3AD203B41FA5}">
                      <a16:colId xmlns:a16="http://schemas.microsoft.com/office/drawing/2014/main" val="3964883378"/>
                    </a:ext>
                  </a:extLst>
                </a:gridCol>
                <a:gridCol w="1738849">
                  <a:extLst>
                    <a:ext uri="{9D8B030D-6E8A-4147-A177-3AD203B41FA5}">
                      <a16:colId xmlns:a16="http://schemas.microsoft.com/office/drawing/2014/main" val="1059371427"/>
                    </a:ext>
                  </a:extLst>
                </a:gridCol>
                <a:gridCol w="17388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98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u="sng" dirty="0">
                          <a:effectLst/>
                        </a:rPr>
                        <a:t>(1) Salario minimo legale 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u="sng">
                          <a:effectLst/>
                        </a:rPr>
                        <a:t>(2) Riduzione orario di lavoro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u="sng" dirty="0">
                          <a:effectLst/>
                        </a:rPr>
                        <a:t>(3) Patto di Produttività programmato</a:t>
                      </a:r>
                      <a:r>
                        <a:rPr lang="it-IT" sz="1800" dirty="0">
                          <a:effectLst/>
                        </a:rPr>
                        <a:t> 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u="sng">
                          <a:effectLst/>
                        </a:rPr>
                        <a:t>(4) SUD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(5) Investimenti e occupazione</a:t>
                      </a:r>
                    </a:p>
                  </a:txBody>
                  <a:tcPr marL="49722" marR="49722" marT="0" marB="0"/>
                </a:tc>
                <a:extLst>
                  <a:ext uri="{0D108BD9-81ED-4DB2-BD59-A6C34878D82A}">
                    <a16:rowId xmlns:a16="http://schemas.microsoft.com/office/drawing/2014/main" val="1831836892"/>
                  </a:ext>
                </a:extLst>
              </a:tr>
              <a:tr h="37576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9 euro integrate con la CCN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Riduzione orario in settori </a:t>
                      </a:r>
                      <a:r>
                        <a:rPr lang="it-IT" sz="1600" dirty="0" smtClean="0">
                          <a:effectLst/>
                        </a:rPr>
                        <a:t>e categorie </a:t>
                      </a:r>
                      <a:r>
                        <a:rPr lang="it-IT" sz="1600" dirty="0">
                          <a:effectLst/>
                        </a:rPr>
                        <a:t>specifiche, quelle a più alto contenuto tecnologico, </a:t>
                      </a:r>
                      <a:r>
                        <a:rPr lang="it-IT" sz="1600" dirty="0" smtClean="0">
                          <a:effectLst/>
                        </a:rPr>
                        <a:t>così </a:t>
                      </a:r>
                      <a:r>
                        <a:rPr lang="it-IT" sz="1600" dirty="0">
                          <a:effectLst/>
                        </a:rPr>
                        <a:t>da aumentare anche l’occupazione.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A compensazione della riduzione dell’ </a:t>
                      </a:r>
                      <a:r>
                        <a:rPr lang="it-IT" sz="1600" dirty="0">
                          <a:effectLst/>
                        </a:rPr>
                        <a:t>orario di lavoro le imprese potrebbero accedere a sgravi </a:t>
                      </a:r>
                      <a:r>
                        <a:rPr lang="it-IT" sz="1600" dirty="0" smtClean="0">
                          <a:effectLst/>
                        </a:rPr>
                        <a:t>fiscali, per </a:t>
                      </a:r>
                      <a:r>
                        <a:rPr lang="it-IT" sz="1600" dirty="0">
                          <a:effectLst/>
                        </a:rPr>
                        <a:t>l’assunzione di giovani </a:t>
                      </a:r>
                      <a:r>
                        <a:rPr lang="it-IT" sz="1600" dirty="0" smtClean="0">
                          <a:effectLst/>
                        </a:rPr>
                        <a:t>in </a:t>
                      </a:r>
                      <a:r>
                        <a:rPr lang="it-IT" sz="1600" dirty="0">
                          <a:effectLst/>
                        </a:rPr>
                        <a:t>settori tecnologicamente </a:t>
                      </a:r>
                      <a:r>
                        <a:rPr lang="it-IT" sz="1600" dirty="0" smtClean="0">
                          <a:effectLst/>
                        </a:rPr>
                        <a:t>avanzati</a:t>
                      </a:r>
                      <a:endParaRPr lang="it-IT" sz="16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Patto di programmazione della produttività in sede di contrattazione secondaria, con obiettivi di produttività </a:t>
                      </a:r>
                      <a:r>
                        <a:rPr lang="it-IT" sz="1600" dirty="0" err="1">
                          <a:effectLst/>
                        </a:rPr>
                        <a:t>pre</a:t>
                      </a:r>
                      <a:r>
                        <a:rPr lang="it-IT" sz="1600" dirty="0">
                          <a:effectLst/>
                        </a:rPr>
                        <a:t>-fissati tra sindacato,  imprese, e governo (da garante)  al fine di rilanciare salari, produttività e investimenti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Riprendere la famosa regola del 34%, cioè concedere al Sud il 34% degli investimenti ordinari (quota che rappresenta la quota della popolazione del Mezzogiorno sul totale della popolazione)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Promuovere</a:t>
                      </a:r>
                      <a:r>
                        <a:rPr lang="it-IT" sz="1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direttamente e indirettamente investimenti pubblici </a:t>
                      </a:r>
                      <a:r>
                        <a:rPr lang="it-IT" sz="1600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mission-oriented</a:t>
                      </a:r>
                      <a:r>
                        <a:rPr lang="it-IT" sz="1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ad alto contenuto tecnologico e quindi driver di produttività, anche attraverso riduzione selettiva del cuneo fiscale  e l’agevolazione dell’occupazione giovanile. 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/>
                </a:tc>
                <a:extLst>
                  <a:ext uri="{0D108BD9-81ED-4DB2-BD59-A6C34878D82A}">
                    <a16:rowId xmlns:a16="http://schemas.microsoft.com/office/drawing/2014/main" val="1949251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80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Riforme </a:t>
            </a:r>
            <a:r>
              <a:rPr lang="it-IT" b="1" dirty="0" err="1"/>
              <a:t>MdL</a:t>
            </a:r>
            <a:r>
              <a:rPr lang="it-IT" b="1" dirty="0"/>
              <a:t> dopo l’accordo di luglio 93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63690"/>
          </a:xfrm>
        </p:spPr>
        <p:txBody>
          <a:bodyPr>
            <a:normAutofit lnSpcReduction="10000"/>
          </a:bodyPr>
          <a:lstStyle/>
          <a:p>
            <a:r>
              <a:rPr lang="it-IT" dirty="0"/>
              <a:t>Pacchetto Treu L 196/1997</a:t>
            </a:r>
          </a:p>
          <a:p>
            <a:r>
              <a:rPr lang="it-IT" dirty="0"/>
              <a:t>Legge 30/2003</a:t>
            </a:r>
          </a:p>
          <a:p>
            <a:r>
              <a:rPr lang="it-IT" dirty="0"/>
              <a:t>Riforma Fornero 2012</a:t>
            </a:r>
          </a:p>
          <a:p>
            <a:r>
              <a:rPr lang="it-IT" dirty="0"/>
              <a:t>Decreto Poletti CTD</a:t>
            </a:r>
          </a:p>
          <a:p>
            <a:r>
              <a:rPr lang="it-IT" dirty="0"/>
              <a:t>Jobs </a:t>
            </a:r>
            <a:r>
              <a:rPr lang="it-IT" dirty="0" err="1"/>
              <a:t>Act</a:t>
            </a:r>
            <a:r>
              <a:rPr lang="it-IT" dirty="0"/>
              <a:t> / Art. 18</a:t>
            </a:r>
          </a:p>
          <a:p>
            <a:endParaRPr lang="it-IT" dirty="0" smtClean="0"/>
          </a:p>
          <a:p>
            <a:r>
              <a:rPr lang="it-IT" dirty="0" smtClean="0"/>
              <a:t>Decreto </a:t>
            </a:r>
            <a:r>
              <a:rPr lang="it-IT" dirty="0"/>
              <a:t>dignità</a:t>
            </a:r>
          </a:p>
          <a:p>
            <a:r>
              <a:rPr lang="it-IT" dirty="0" err="1" smtClean="0"/>
              <a:t>Rdc</a:t>
            </a:r>
            <a:endParaRPr lang="it-IT" dirty="0" smtClean="0"/>
          </a:p>
          <a:p>
            <a:r>
              <a:rPr lang="it-IT" dirty="0" smtClean="0"/>
              <a:t>Salario Minimo </a:t>
            </a:r>
            <a:endParaRPr lang="it-IT" dirty="0"/>
          </a:p>
        </p:txBody>
      </p:sp>
      <p:cxnSp>
        <p:nvCxnSpPr>
          <p:cNvPr id="5" name="Connettore diritto 4"/>
          <p:cNvCxnSpPr/>
          <p:nvPr/>
        </p:nvCxnSpPr>
        <p:spPr>
          <a:xfrm flipV="1">
            <a:off x="107504" y="4221088"/>
            <a:ext cx="9036496" cy="72008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45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FE2C20D-E483-8647-8039-B3548D051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E3E318-F9FC-D449-8EE3-D18CB4AA8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FF00E-9DC3-7240-8851-04147A744FC9}" type="slidenum">
              <a:rPr lang="it-IT" smtClean="0"/>
              <a:t>20</a:t>
            </a:fld>
            <a:endParaRPr lang="it-IT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066AFC7-812E-F04F-BC99-BAEFB4560D7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39552" y="287094"/>
            <a:ext cx="8311240" cy="445770"/>
          </a:xfrm>
        </p:spPr>
        <p:txBody>
          <a:bodyPr>
            <a:noAutofit/>
          </a:bodyPr>
          <a:lstStyle/>
          <a:p>
            <a:pPr algn="ctr"/>
            <a:r>
              <a:rPr lang="it-IT" sz="3600" b="1" dirty="0"/>
              <a:t>Salario minimo (elaborazioni su dati 2018)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142402" y="885419"/>
            <a:ext cx="8815552" cy="5516496"/>
            <a:chOff x="1325282" y="1699176"/>
            <a:chExt cx="8018586" cy="4191751"/>
          </a:xfrm>
        </p:grpSpPr>
        <p:graphicFrame>
          <p:nvGraphicFramePr>
            <p:cNvPr id="14" name="Grafico 13"/>
            <p:cNvGraphicFramePr>
              <a:graphicFrameLocks/>
            </p:cNvGraphicFramePr>
            <p:nvPr>
              <p:extLst/>
            </p:nvPr>
          </p:nvGraphicFramePr>
          <p:xfrm>
            <a:off x="1325282" y="1699176"/>
            <a:ext cx="8018586" cy="41917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CasellaDiTesto 1"/>
            <p:cNvSpPr txBox="1"/>
            <p:nvPr/>
          </p:nvSpPr>
          <p:spPr>
            <a:xfrm>
              <a:off x="4411390" y="4730816"/>
              <a:ext cx="485282" cy="254283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200" dirty="0"/>
                <a:t>26%</a:t>
              </a:r>
            </a:p>
          </p:txBody>
        </p:sp>
        <p:sp>
          <p:nvSpPr>
            <p:cNvPr id="18" name="CasellaDiTesto 1"/>
            <p:cNvSpPr txBox="1"/>
            <p:nvPr/>
          </p:nvSpPr>
          <p:spPr>
            <a:xfrm>
              <a:off x="6140403" y="4600782"/>
              <a:ext cx="510676" cy="249503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200" dirty="0" smtClean="0"/>
                <a:t>60%</a:t>
              </a:r>
              <a:endParaRPr lang="it-IT" sz="1200" dirty="0"/>
            </a:p>
          </p:txBody>
        </p:sp>
        <p:sp>
          <p:nvSpPr>
            <p:cNvPr id="19" name="CasellaDiTesto 1"/>
            <p:cNvSpPr txBox="1"/>
            <p:nvPr/>
          </p:nvSpPr>
          <p:spPr>
            <a:xfrm>
              <a:off x="7974350" y="2712243"/>
              <a:ext cx="475347" cy="257175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200" dirty="0"/>
                <a:t>18%</a:t>
              </a:r>
            </a:p>
          </p:txBody>
        </p:sp>
        <p:sp>
          <p:nvSpPr>
            <p:cNvPr id="20" name="CasellaDiTesto 1"/>
            <p:cNvSpPr txBox="1"/>
            <p:nvPr/>
          </p:nvSpPr>
          <p:spPr>
            <a:xfrm>
              <a:off x="3074224" y="3831431"/>
              <a:ext cx="533370" cy="220799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200" dirty="0"/>
                <a:t>10%</a:t>
              </a:r>
            </a:p>
          </p:txBody>
        </p:sp>
        <p:sp>
          <p:nvSpPr>
            <p:cNvPr id="21" name="CasellaDiTesto 1"/>
            <p:cNvSpPr txBox="1"/>
            <p:nvPr/>
          </p:nvSpPr>
          <p:spPr>
            <a:xfrm>
              <a:off x="4821621" y="4850285"/>
              <a:ext cx="437001" cy="250735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200" dirty="0"/>
                <a:t>18%</a:t>
              </a:r>
            </a:p>
          </p:txBody>
        </p:sp>
        <p:sp>
          <p:nvSpPr>
            <p:cNvPr id="22" name="CasellaDiTesto 1"/>
            <p:cNvSpPr txBox="1"/>
            <p:nvPr/>
          </p:nvSpPr>
          <p:spPr>
            <a:xfrm>
              <a:off x="6597649" y="4623233"/>
              <a:ext cx="445320" cy="28501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200" dirty="0"/>
                <a:t>53%</a:t>
              </a:r>
            </a:p>
          </p:txBody>
        </p:sp>
        <p:sp>
          <p:nvSpPr>
            <p:cNvPr id="23" name="CasellaDiTesto 1"/>
            <p:cNvSpPr txBox="1"/>
            <p:nvPr/>
          </p:nvSpPr>
          <p:spPr>
            <a:xfrm>
              <a:off x="8304442" y="3439509"/>
              <a:ext cx="521383" cy="192426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200" dirty="0"/>
                <a:t>12%</a:t>
              </a:r>
            </a:p>
          </p:txBody>
        </p:sp>
        <p:sp>
          <p:nvSpPr>
            <p:cNvPr id="24" name="CasellaDiTesto 1"/>
            <p:cNvSpPr txBox="1"/>
            <p:nvPr/>
          </p:nvSpPr>
          <p:spPr>
            <a:xfrm>
              <a:off x="3454657" y="4337897"/>
              <a:ext cx="390525" cy="276225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200" dirty="0"/>
                <a:t>5%</a:t>
              </a:r>
            </a:p>
          </p:txBody>
        </p:sp>
        <p:sp>
          <p:nvSpPr>
            <p:cNvPr id="25" name="CasellaDiTesto 1"/>
            <p:cNvSpPr txBox="1"/>
            <p:nvPr/>
          </p:nvSpPr>
          <p:spPr>
            <a:xfrm>
              <a:off x="5157930" y="4871297"/>
              <a:ext cx="567170" cy="267851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200" dirty="0"/>
                <a:t>12%</a:t>
              </a:r>
            </a:p>
          </p:txBody>
        </p:sp>
        <p:sp>
          <p:nvSpPr>
            <p:cNvPr id="26" name="CasellaDiTesto 1"/>
            <p:cNvSpPr txBox="1"/>
            <p:nvPr/>
          </p:nvSpPr>
          <p:spPr>
            <a:xfrm>
              <a:off x="7001939" y="4706252"/>
              <a:ext cx="436287" cy="385763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200" dirty="0"/>
                <a:t>41%</a:t>
              </a:r>
            </a:p>
          </p:txBody>
        </p:sp>
        <p:sp>
          <p:nvSpPr>
            <p:cNvPr id="27" name="CasellaDiTesto 1"/>
            <p:cNvSpPr txBox="1"/>
            <p:nvPr/>
          </p:nvSpPr>
          <p:spPr>
            <a:xfrm>
              <a:off x="8694966" y="4052230"/>
              <a:ext cx="390525" cy="257175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200" dirty="0"/>
                <a:t>7%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152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FE2C20D-E483-8647-8039-B3548D051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E3E318-F9FC-D449-8EE3-D18CB4AA8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FF00E-9DC3-7240-8851-04147A744FC9}" type="slidenum">
              <a:rPr lang="it-IT" smtClean="0">
                <a:solidFill>
                  <a:srgbClr val="FFFFFF"/>
                </a:solidFill>
              </a:rPr>
              <a:pPr/>
              <a:t>21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51521" y="896768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srgbClr val="000000"/>
                </a:solidFill>
              </a:rPr>
              <a:t>Quota di rapporti di lavoro UNIEMENS con retribuzioni orarie (comprensive di 13ma</a:t>
            </a:r>
            <a:r>
              <a:rPr lang="it-IT" sz="2200" b="1" dirty="0" smtClean="0">
                <a:solidFill>
                  <a:srgbClr val="000000"/>
                </a:solidFill>
              </a:rPr>
              <a:t>): inferiori </a:t>
            </a:r>
            <a:r>
              <a:rPr lang="it-IT" sz="2200" b="1" dirty="0">
                <a:solidFill>
                  <a:srgbClr val="000000"/>
                </a:solidFill>
              </a:rPr>
              <a:t>a 9 €  per settore di attività</a:t>
            </a:r>
            <a:endParaRPr lang="it-IT" sz="2200" dirty="0">
              <a:solidFill>
                <a:srgbClr val="000000"/>
              </a:solidFill>
            </a:endParaRP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/>
          </p:nvPr>
        </p:nvGraphicFramePr>
        <p:xfrm>
          <a:off x="251520" y="1916832"/>
          <a:ext cx="864096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itolo 1">
            <a:extLst>
              <a:ext uri="{FF2B5EF4-FFF2-40B4-BE49-F238E27FC236}">
                <a16:creationId xmlns:a16="http://schemas.microsoft.com/office/drawing/2014/main" id="{8066AFC7-812E-F04F-BC99-BAEFB4560D7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093733" y="311290"/>
            <a:ext cx="6972300" cy="445770"/>
          </a:xfrm>
        </p:spPr>
        <p:txBody>
          <a:bodyPr>
            <a:noAutofit/>
          </a:bodyPr>
          <a:lstStyle/>
          <a:p>
            <a:pPr algn="ctr"/>
            <a:r>
              <a:rPr lang="it-IT" sz="3400" b="1" dirty="0" smtClean="0"/>
              <a:t>Eterogeneità Settoriali</a:t>
            </a:r>
            <a:endParaRPr lang="it-IT" sz="3400" dirty="0"/>
          </a:p>
        </p:txBody>
      </p:sp>
    </p:spTree>
    <p:extLst>
      <p:ext uri="{BB962C8B-B14F-4D97-AF65-F5344CB8AC3E}">
        <p14:creationId xmlns:p14="http://schemas.microsoft.com/office/powerpoint/2010/main" val="392047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uppo 3"/>
          <p:cNvGrpSpPr>
            <a:grpSpLocks/>
          </p:cNvGrpSpPr>
          <p:nvPr/>
        </p:nvGrpSpPr>
        <p:grpSpPr bwMode="auto">
          <a:xfrm>
            <a:off x="1428748" y="1752600"/>
            <a:ext cx="6527626" cy="4160838"/>
            <a:chOff x="3174299" y="2579849"/>
            <a:chExt cx="4618460" cy="2422475"/>
          </a:xfrm>
        </p:grpSpPr>
        <p:grpSp>
          <p:nvGrpSpPr>
            <p:cNvPr id="24580" name="Gruppo 4"/>
            <p:cNvGrpSpPr>
              <a:grpSpLocks/>
            </p:cNvGrpSpPr>
            <p:nvPr/>
          </p:nvGrpSpPr>
          <p:grpSpPr bwMode="auto">
            <a:xfrm>
              <a:off x="3174299" y="2579849"/>
              <a:ext cx="4618460" cy="2422475"/>
              <a:chOff x="3174299" y="2579849"/>
              <a:chExt cx="4618460" cy="2422475"/>
            </a:xfrm>
          </p:grpSpPr>
          <p:sp>
            <p:nvSpPr>
              <p:cNvPr id="24581" name="Rettangolo 5"/>
              <p:cNvSpPr>
                <a:spLocks noChangeArrowheads="1"/>
              </p:cNvSpPr>
              <p:nvPr/>
            </p:nvSpPr>
            <p:spPr bwMode="auto">
              <a:xfrm>
                <a:off x="3174300" y="2579850"/>
                <a:ext cx="4343400" cy="2400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it-IT" altLang="it-IT" sz="2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grpSp>
            <p:nvGrpSpPr>
              <p:cNvPr id="24582" name="Gruppo 6"/>
              <p:cNvGrpSpPr>
                <a:grpSpLocks/>
              </p:cNvGrpSpPr>
              <p:nvPr/>
            </p:nvGrpSpPr>
            <p:grpSpPr bwMode="auto">
              <a:xfrm>
                <a:off x="3174299" y="2579849"/>
                <a:ext cx="4618460" cy="2422475"/>
                <a:chOff x="-1" y="-1"/>
                <a:chExt cx="4618460" cy="2422475"/>
              </a:xfrm>
            </p:grpSpPr>
            <p:sp>
              <p:nvSpPr>
                <p:cNvPr id="24583" name="Rettangolo 7"/>
                <p:cNvSpPr>
                  <a:spLocks noChangeArrowheads="1"/>
                </p:cNvSpPr>
                <p:nvPr/>
              </p:nvSpPr>
              <p:spPr bwMode="auto">
                <a:xfrm>
                  <a:off x="0" y="-1"/>
                  <a:ext cx="4343400" cy="24002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it-IT" altLang="it-IT" sz="20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  <p:sp>
              <p:nvSpPr>
                <p:cNvPr id="24584" name="Rettangolo 8"/>
                <p:cNvSpPr>
                  <a:spLocks noChangeArrowheads="1"/>
                </p:cNvSpPr>
                <p:nvPr/>
              </p:nvSpPr>
              <p:spPr bwMode="auto">
                <a:xfrm>
                  <a:off x="2840302" y="307538"/>
                  <a:ext cx="1319631" cy="5228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88900" tIns="38100" rIns="88900" bIns="381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it-IT" altLang="it-IT" sz="20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Concorrenza nel mercato dei beni</a:t>
                  </a:r>
                  <a:endParaRPr lang="it-IT" alt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585" name="Rettangolo 9"/>
                <p:cNvSpPr>
                  <a:spLocks noChangeArrowheads="1"/>
                </p:cNvSpPr>
                <p:nvPr/>
              </p:nvSpPr>
              <p:spPr bwMode="auto">
                <a:xfrm>
                  <a:off x="2840803" y="1569640"/>
                  <a:ext cx="1777656" cy="5228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88900" tIns="38100" rIns="88900" bIns="381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it-IT" altLang="it-IT" sz="20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Sicurezza </a:t>
                  </a:r>
                  <a:endParaRPr lang="it-IT" alt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 eaLnBrk="1" hangingPunct="1"/>
                  <a:r>
                    <a:rPr lang="it-IT" altLang="it-IT" sz="20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Sociale: </a:t>
                  </a:r>
                </a:p>
                <a:p>
                  <a:pPr algn="ctr" eaLnBrk="1" hangingPunct="1"/>
                  <a:r>
                    <a:rPr lang="it-IT" altLang="it-IT" sz="2000" b="1" u="sng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Reddito Minimo e Salario Minimo</a:t>
                  </a:r>
                </a:p>
              </p:txBody>
            </p:sp>
            <p:sp>
              <p:nvSpPr>
                <p:cNvPr id="24586" name="Rettangolo 10"/>
                <p:cNvSpPr>
                  <a:spLocks noChangeArrowheads="1"/>
                </p:cNvSpPr>
                <p:nvPr/>
              </p:nvSpPr>
              <p:spPr bwMode="auto">
                <a:xfrm>
                  <a:off x="-1" y="1454699"/>
                  <a:ext cx="2019561" cy="967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88900" tIns="38100" rIns="88900" bIns="381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it-IT" altLang="it-IT" sz="20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Investimenti Produttivi “capital intensive” e </a:t>
                  </a:r>
                </a:p>
                <a:p>
                  <a:pPr algn="ctr" eaLnBrk="1" hangingPunct="1"/>
                  <a:r>
                    <a:rPr lang="it-IT" altLang="it-IT" sz="2000" b="1" u="sng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riduzione orari di lavoro</a:t>
                  </a:r>
                </a:p>
              </p:txBody>
            </p:sp>
            <p:sp>
              <p:nvSpPr>
                <p:cNvPr id="24587" name="Rettangolo 11"/>
                <p:cNvSpPr>
                  <a:spLocks noChangeArrowheads="1"/>
                </p:cNvSpPr>
                <p:nvPr/>
              </p:nvSpPr>
              <p:spPr bwMode="auto">
                <a:xfrm>
                  <a:off x="284017" y="307538"/>
                  <a:ext cx="1218075" cy="6544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88900" tIns="38100" rIns="88900" bIns="381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it-IT" altLang="it-IT" sz="20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Politiche attive e formazione</a:t>
                  </a:r>
                  <a:endParaRPr lang="it-IT" alt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24588" name="Connettore 2 12"/>
                <p:cNvCxnSpPr>
                  <a:cxnSpLocks noChangeShapeType="1"/>
                </p:cNvCxnSpPr>
                <p:nvPr/>
              </p:nvCxnSpPr>
              <p:spPr bwMode="auto">
                <a:xfrm>
                  <a:off x="1486005" y="813990"/>
                  <a:ext cx="1371388" cy="81399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prstDash val="dash"/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589" name="Connettore 2 13"/>
                <p:cNvCxnSpPr>
                  <a:cxnSpLocks noChangeShapeType="1"/>
                </p:cNvCxnSpPr>
                <p:nvPr/>
              </p:nvCxnSpPr>
              <p:spPr bwMode="auto">
                <a:xfrm rot="10800000" flipH="1">
                  <a:off x="1600120" y="813990"/>
                  <a:ext cx="1143158" cy="712311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prstDash val="dash"/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sp>
        <p:nvSpPr>
          <p:cNvPr id="24579" name="Rettangolo 14"/>
          <p:cNvSpPr>
            <a:spLocks noChangeArrowheads="1"/>
          </p:cNvSpPr>
          <p:nvPr/>
        </p:nvSpPr>
        <p:spPr bwMode="auto">
          <a:xfrm>
            <a:off x="395536" y="152400"/>
            <a:ext cx="849694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800" b="1" dirty="0">
                <a:solidFill>
                  <a:srgbClr val="FF0000"/>
                </a:solidFill>
              </a:rPr>
              <a:t>Il welfare del futuro: </a:t>
            </a:r>
            <a:endParaRPr lang="it-IT" altLang="it-IT" sz="2800" b="1" dirty="0" smtClean="0">
              <a:solidFill>
                <a:srgbClr val="FF0000"/>
              </a:solidFill>
            </a:endParaRPr>
          </a:p>
          <a:p>
            <a:pPr algn="ctr" eaLnBrk="1" hangingPunct="1"/>
            <a:r>
              <a:rPr lang="it-IT" altLang="it-IT" sz="2800" b="1" dirty="0" smtClean="0">
                <a:solidFill>
                  <a:srgbClr val="FF0000"/>
                </a:solidFill>
              </a:rPr>
              <a:t>robotizzazione </a:t>
            </a:r>
            <a:r>
              <a:rPr lang="it-IT" altLang="it-IT" sz="2800" b="1" dirty="0">
                <a:solidFill>
                  <a:srgbClr val="FF0000"/>
                </a:solidFill>
              </a:rPr>
              <a:t>senza precarietà </a:t>
            </a:r>
          </a:p>
        </p:txBody>
      </p:sp>
    </p:spTree>
    <p:extLst>
      <p:ext uri="{BB962C8B-B14F-4D97-AF65-F5344CB8AC3E}">
        <p14:creationId xmlns:p14="http://schemas.microsoft.com/office/powerpoint/2010/main" val="381519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>
            <a:extLst>
              <a:ext uri="{FF2B5EF4-FFF2-40B4-BE49-F238E27FC236}">
                <a16:creationId xmlns:a16="http://schemas.microsoft.com/office/drawing/2014/main" id="{5DDFEEC6-7555-4C55-8D02-0C0F7C1B2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201" y="482551"/>
            <a:ext cx="8228555" cy="60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1495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buSzPct val="100000"/>
            </a:pPr>
            <a:r>
              <a:rPr lang="it-IT" altLang="en-US" sz="2822" b="1">
                <a:solidFill>
                  <a:srgbClr val="000000"/>
                </a:solidFill>
              </a:rPr>
              <a:t>Declino crescita occupazione in USA e “Jobless Recovery”</a:t>
            </a:r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28150FDA-CA9D-40F2-BF89-1B8ECB594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01" y="1193403"/>
            <a:ext cx="8262903" cy="524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25563"/>
          </a:xfrm>
        </p:spPr>
        <p:txBody>
          <a:bodyPr>
            <a:normAutofit/>
          </a:bodyPr>
          <a:lstStyle/>
          <a:p>
            <a:r>
              <a:rPr lang="it-IT" sz="3000" b="1" dirty="0"/>
              <a:t>Bassa disoccupazione e basso numero di ore lavorate</a:t>
            </a:r>
          </a:p>
        </p:txBody>
      </p:sp>
      <p:sp>
        <p:nvSpPr>
          <p:cNvPr id="4" name="Rettangolo 3"/>
          <p:cNvSpPr/>
          <p:nvPr/>
        </p:nvSpPr>
        <p:spPr>
          <a:xfrm>
            <a:off x="8135606" y="6330434"/>
            <a:ext cx="1276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Fonte OCSE</a:t>
            </a:r>
            <a:endParaRPr lang="it-IT" dirty="0"/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4089032"/>
              </p:ext>
            </p:extLst>
          </p:nvPr>
        </p:nvGraphicFramePr>
        <p:xfrm>
          <a:off x="611560" y="1092643"/>
          <a:ext cx="7665188" cy="5237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010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0744"/>
            <a:ext cx="9144000" cy="8165592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1126213" y="25011"/>
            <a:ext cx="718032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500" b="1" dirty="0">
                <a:solidFill>
                  <a:srgbClr val="FF0000"/>
                </a:solidFill>
              </a:rPr>
              <a:t>Italia e Germania a confronto:</a:t>
            </a:r>
          </a:p>
          <a:p>
            <a:pPr algn="ctr"/>
            <a:r>
              <a:rPr lang="it-IT" sz="2500" b="1" dirty="0">
                <a:solidFill>
                  <a:srgbClr val="FF0000"/>
                </a:solidFill>
              </a:rPr>
              <a:t>Investimento in ICT e crescita produttività del lavoro</a:t>
            </a:r>
            <a:endParaRPr lang="it-IT" sz="2500" dirty="0"/>
          </a:p>
        </p:txBody>
      </p:sp>
    </p:spTree>
    <p:extLst>
      <p:ext uri="{BB962C8B-B14F-4D97-AF65-F5344CB8AC3E}">
        <p14:creationId xmlns:p14="http://schemas.microsoft.com/office/powerpoint/2010/main" val="394533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D242-6B28-2942-BA46-7A60C0146BA3}" type="datetime1">
              <a:rPr lang="it-IT" smtClean="0"/>
              <a:pPr/>
              <a:t>05/11/2019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FF00E-9DC3-7240-8851-04147A744FC9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ctrTitle" idx="4294967295"/>
          </p:nvPr>
        </p:nvSpPr>
        <p:spPr>
          <a:xfrm>
            <a:off x="683568" y="476672"/>
            <a:ext cx="7289308" cy="77724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000" b="1" dirty="0">
                <a:latin typeface="Garamond" panose="02020404030301010803" pitchFamily="18" charset="0"/>
              </a:rPr>
              <a:t>Quota salari corretta: totale attività economiche</a:t>
            </a:r>
            <a:br>
              <a:rPr lang="it-IT" sz="3000" b="1" dirty="0">
                <a:latin typeface="Garamond" panose="02020404030301010803" pitchFamily="18" charset="0"/>
              </a:rPr>
            </a:br>
            <a:r>
              <a:rPr lang="it-IT" sz="3000" b="1" dirty="0">
                <a:latin typeface="Garamond" panose="02020404030301010803" pitchFamily="18" charset="0"/>
              </a:rPr>
              <a:t> Anni 1970-2018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graphicFrame>
        <p:nvGraphicFramePr>
          <p:cNvPr id="7" name="Chart 3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2198989"/>
              </p:ext>
            </p:extLst>
          </p:nvPr>
        </p:nvGraphicFramePr>
        <p:xfrm>
          <a:off x="323528" y="980728"/>
          <a:ext cx="8376563" cy="4656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570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D242-6B28-2942-BA46-7A60C0146BA3}" type="datetime1">
              <a:rPr lang="it-IT" smtClean="0"/>
              <a:pPr/>
              <a:t>05/11/2019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FF00E-9DC3-7240-8851-04147A744FC9}" type="slidenum">
              <a:rPr lang="it-IT" smtClean="0"/>
              <a:pPr/>
              <a:t>27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ctrTitle" idx="4294967295"/>
          </p:nvPr>
        </p:nvSpPr>
        <p:spPr>
          <a:xfrm>
            <a:off x="107504" y="188640"/>
            <a:ext cx="8856984" cy="677879"/>
          </a:xfrm>
        </p:spPr>
        <p:txBody>
          <a:bodyPr>
            <a:noAutofit/>
          </a:bodyPr>
          <a:lstStyle/>
          <a:p>
            <a:pPr algn="ctr"/>
            <a:r>
              <a:rPr lang="it-IT" sz="2600" b="1" dirty="0">
                <a:latin typeface="Garamond" panose="02020404030301010803" pitchFamily="18" charset="0"/>
              </a:rPr>
              <a:t>Dinamica dei percentili delle retribuzioni annuali lorde annue</a:t>
            </a: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A8E61F4D-0A9E-4CB8-9AFC-8B3A7CF575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9566655"/>
              </p:ext>
            </p:extLst>
          </p:nvPr>
        </p:nvGraphicFramePr>
        <p:xfrm>
          <a:off x="323528" y="866519"/>
          <a:ext cx="8363272" cy="565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1433586" y="1957389"/>
            <a:ext cx="8883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50" dirty="0"/>
              <a:t>1975=100</a:t>
            </a:r>
          </a:p>
        </p:txBody>
      </p:sp>
    </p:spTree>
    <p:extLst>
      <p:ext uri="{BB962C8B-B14F-4D97-AF65-F5344CB8AC3E}">
        <p14:creationId xmlns:p14="http://schemas.microsoft.com/office/powerpoint/2010/main" val="159901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7236296" y="1196752"/>
            <a:ext cx="99796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350" dirty="0">
                <a:solidFill>
                  <a:srgbClr val="FF0000"/>
                </a:solidFill>
              </a:rPr>
              <a:t>Fonte OCSE</a:t>
            </a:r>
            <a:endParaRPr lang="it-IT" sz="1350" dirty="0"/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4596180"/>
              </p:ext>
            </p:extLst>
          </p:nvPr>
        </p:nvGraphicFramePr>
        <p:xfrm>
          <a:off x="370052" y="260648"/>
          <a:ext cx="8522428" cy="623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116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3900" dirty="0"/>
              <a:t>Quota di occupazione nella manifattura sul totale dell’occupazione 1970-2012.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graphicFrame>
        <p:nvGraphicFramePr>
          <p:cNvPr id="3" name="Grafico 2"/>
          <p:cNvGraphicFramePr/>
          <p:nvPr>
            <p:extLst>
              <p:ext uri="{D42A27DB-BD31-4B8C-83A1-F6EECF244321}">
                <p14:modId xmlns:p14="http://schemas.microsoft.com/office/powerpoint/2010/main" val="712592014"/>
              </p:ext>
            </p:extLst>
          </p:nvPr>
        </p:nvGraphicFramePr>
        <p:xfrm>
          <a:off x="467544" y="1663522"/>
          <a:ext cx="7848872" cy="4573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tangolo 3"/>
          <p:cNvSpPr/>
          <p:nvPr/>
        </p:nvSpPr>
        <p:spPr>
          <a:xfrm>
            <a:off x="3347864" y="6309320"/>
            <a:ext cx="197855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350" dirty="0"/>
              <a:t>Fonte: EU KLEMS  e OECD</a:t>
            </a:r>
          </a:p>
        </p:txBody>
      </p:sp>
    </p:spTree>
    <p:extLst>
      <p:ext uri="{BB962C8B-B14F-4D97-AF65-F5344CB8AC3E}">
        <p14:creationId xmlns:p14="http://schemas.microsoft.com/office/powerpoint/2010/main" val="208777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724861"/>
              </p:ext>
            </p:extLst>
          </p:nvPr>
        </p:nvGraphicFramePr>
        <p:xfrm>
          <a:off x="14798" y="691536"/>
          <a:ext cx="9724998" cy="6098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Documento" r:id="rId3" imgW="6057650" imgH="3542641" progId="Word.Document.12">
                  <p:embed/>
                </p:oleObj>
              </mc:Choice>
              <mc:Fallback>
                <p:oleObj name="Documento" r:id="rId3" imgW="6057650" imgH="3542641" progId="Word.Document.12">
                  <p:embed/>
                  <p:pic>
                    <p:nvPicPr>
                      <p:cNvPr id="5" name="Ogget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8" y="691536"/>
                        <a:ext cx="9724998" cy="60986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5"/>
          <p:cNvSpPr/>
          <p:nvPr/>
        </p:nvSpPr>
        <p:spPr>
          <a:xfrm>
            <a:off x="755576" y="260648"/>
            <a:ext cx="67687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200" b="1" dirty="0">
                <a:solidFill>
                  <a:srgbClr val="FF0000"/>
                </a:solidFill>
              </a:rPr>
              <a:t>Flessibilità del lavoro e Occupazione</a:t>
            </a:r>
            <a:endParaRPr lang="it-IT" sz="2200" dirty="0">
              <a:solidFill>
                <a:srgbClr val="FF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308304" y="6557918"/>
            <a:ext cx="100437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350" b="1" dirty="0">
                <a:solidFill>
                  <a:srgbClr val="FF0000"/>
                </a:solidFill>
              </a:rPr>
              <a:t>Fonte OCSE</a:t>
            </a:r>
            <a:endParaRPr lang="it-IT" sz="1350" dirty="0"/>
          </a:p>
        </p:txBody>
      </p:sp>
    </p:spTree>
    <p:extLst>
      <p:ext uri="{BB962C8B-B14F-4D97-AF65-F5344CB8AC3E}">
        <p14:creationId xmlns:p14="http://schemas.microsoft.com/office/powerpoint/2010/main" val="3975001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445441" y="404664"/>
            <a:ext cx="8229600" cy="475059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 err="1"/>
              <a:t>Perché</a:t>
            </a:r>
            <a:r>
              <a:rPr lang="en-US" sz="3200" b="1" dirty="0"/>
              <a:t> </a:t>
            </a:r>
            <a:r>
              <a:rPr lang="en-US" sz="3200" b="1" dirty="0" err="1"/>
              <a:t>l’Italia</a:t>
            </a:r>
            <a:r>
              <a:rPr lang="en-US" sz="3200" b="1" dirty="0"/>
              <a:t> non </a:t>
            </a:r>
            <a:r>
              <a:rPr lang="en-US" sz="3200" b="1" dirty="0" err="1"/>
              <a:t>cresce</a:t>
            </a:r>
            <a:r>
              <a:rPr lang="en-US" sz="3200" b="1" dirty="0"/>
              <a:t>? </a:t>
            </a:r>
          </a:p>
        </p:txBody>
      </p:sp>
      <p:pic>
        <p:nvPicPr>
          <p:cNvPr id="24579" name="Picture 5" descr="coffee econom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27058"/>
            <a:ext cx="5404104" cy="454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811588" y="5805264"/>
            <a:ext cx="6732240" cy="81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tx2"/>
                </a:solidFill>
              </a:rPr>
              <a:t>Perché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somiglia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sempre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più</a:t>
            </a:r>
            <a:r>
              <a:rPr lang="en-US" sz="2800" b="1" dirty="0">
                <a:solidFill>
                  <a:schemeClr val="tx2"/>
                </a:solidFill>
              </a:rPr>
              <a:t> ad un bar…</a:t>
            </a:r>
          </a:p>
          <a:p>
            <a:endParaRPr lang="en-US" sz="1875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64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magine 3" descr="C:\Users\carlotta\AppData\Local\Microsoft\Windows\INetCache\Low\IE\664Z6YGB\12366587_10208208785642157_1511756546_n[1].jpg">
            <a:extLst>
              <a:ext uri="{FF2B5EF4-FFF2-40B4-BE49-F238E27FC236}">
                <a16:creationId xmlns:a16="http://schemas.microsoft.com/office/drawing/2014/main" id="{AAE0C158-5834-4519-B2CF-F86A8A2A5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0" t="3323"/>
          <a:stretch>
            <a:fillRect/>
          </a:stretch>
        </p:blipFill>
        <p:spPr bwMode="auto">
          <a:xfrm>
            <a:off x="683568" y="116632"/>
            <a:ext cx="7776864" cy="594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ttangolo 5">
            <a:extLst>
              <a:ext uri="{FF2B5EF4-FFF2-40B4-BE49-F238E27FC236}">
                <a16:creationId xmlns:a16="http://schemas.microsoft.com/office/drawing/2014/main" id="{7F27435D-1C67-4683-9BDE-472E4812C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0871" y="6165304"/>
            <a:ext cx="6657513" cy="35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1693" i="1"/>
              <a:t>Fonte: Italia Futura, crescita digitale</a:t>
            </a:r>
            <a:r>
              <a:rPr lang="it-IT" altLang="it-IT" sz="1693"/>
              <a:t>, (M. Simoni e Sergio de Ferrara, 2012)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>
            <a:extLst>
              <a:ext uri="{FF2B5EF4-FFF2-40B4-BE49-F238E27FC236}">
                <a16:creationId xmlns:a16="http://schemas.microsoft.com/office/drawing/2014/main" id="{0EAF8D20-7869-4579-9CEA-25AC559E9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999" y="1260605"/>
            <a:ext cx="8500351" cy="403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93"/>
          </a:p>
        </p:txBody>
      </p:sp>
      <p:sp>
        <p:nvSpPr>
          <p:cNvPr id="16387" name="Text Box 2">
            <a:extLst>
              <a:ext uri="{FF2B5EF4-FFF2-40B4-BE49-F238E27FC236}">
                <a16:creationId xmlns:a16="http://schemas.microsoft.com/office/drawing/2014/main" id="{3530CBF9-7122-485C-8458-78ED2EA0D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629" y="479565"/>
            <a:ext cx="8228555" cy="71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93"/>
          </a:p>
        </p:txBody>
      </p:sp>
      <p:sp>
        <p:nvSpPr>
          <p:cNvPr id="16388" name="Text Box 3">
            <a:extLst>
              <a:ext uri="{FF2B5EF4-FFF2-40B4-BE49-F238E27FC236}">
                <a16:creationId xmlns:a16="http://schemas.microsoft.com/office/drawing/2014/main" id="{59C352A3-1ACB-416D-B6D1-42A1D570D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421323"/>
            <a:ext cx="9060371" cy="101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3000"/>
              </a:lnSpc>
              <a:buSzPct val="100000"/>
            </a:pPr>
            <a:r>
              <a:rPr lang="it-IT" altLang="en-US" sz="3010" b="1" dirty="0">
                <a:solidFill>
                  <a:srgbClr val="000000"/>
                </a:solidFill>
              </a:rPr>
              <a:t>1.Produttività del lavoro e ICT: quali evidenze?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04613542-D507-422F-8DE1-48A76C59D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999" y="1329301"/>
            <a:ext cx="8500351" cy="4750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203200" indent="-203200">
              <a:tabLst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ts val="1141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it-IT" altLang="en-US" sz="2446" b="1">
                <a:solidFill>
                  <a:srgbClr val="000000"/>
                </a:solidFill>
              </a:rPr>
              <a:t>Caso USA</a:t>
            </a:r>
            <a:r>
              <a:rPr lang="it-IT" altLang="en-US" sz="2446">
                <a:solidFill>
                  <a:srgbClr val="000000"/>
                </a:solidFill>
              </a:rPr>
              <a:t>: rallentamento della produttività dal 1973</a:t>
            </a:r>
          </a:p>
          <a:p>
            <a:pPr>
              <a:lnSpc>
                <a:spcPct val="93000"/>
              </a:lnSpc>
              <a:spcAft>
                <a:spcPts val="1141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it-IT" altLang="en-US" sz="2446">
                <a:solidFill>
                  <a:srgbClr val="000000"/>
                </a:solidFill>
              </a:rPr>
              <a:t>Anni '80: diffusione dei computer </a:t>
            </a:r>
            <a:r>
              <a:rPr lang="it-IT" altLang="en-US" sz="2446" i="1">
                <a:solidFill>
                  <a:srgbClr val="000000"/>
                </a:solidFill>
              </a:rPr>
              <a:t>non</a:t>
            </a:r>
            <a:r>
              <a:rPr lang="it-IT" altLang="en-US" sz="2446">
                <a:solidFill>
                  <a:srgbClr val="000000"/>
                </a:solidFill>
              </a:rPr>
              <a:t> corrisponde a aumenti crescita produttività, </a:t>
            </a:r>
            <a:r>
              <a:rPr lang="it-IT" altLang="en-US" sz="2446" b="1">
                <a:solidFill>
                  <a:schemeClr val="tx1"/>
                </a:solidFill>
              </a:rPr>
              <a:t>Paradosso di Solo</a:t>
            </a:r>
            <a:r>
              <a:rPr lang="it-IT" altLang="en-US" sz="2446">
                <a:solidFill>
                  <a:srgbClr val="000000"/>
                </a:solidFill>
              </a:rPr>
              <a:t>w (1987): </a:t>
            </a:r>
            <a:r>
              <a:rPr lang="it-IT" altLang="it-IT" sz="2446">
                <a:solidFill>
                  <a:srgbClr val="000000"/>
                </a:solidFill>
              </a:rPr>
              <a:t>“si può vedere l’era dei computer dappertutto, tranne che nelle statistiche di produttività”.</a:t>
            </a:r>
            <a:endParaRPr lang="it-IT" altLang="en-US" sz="2446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spcAft>
                <a:spcPts val="1141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it-IT" altLang="en-US" sz="2446">
                <a:solidFill>
                  <a:srgbClr val="000000"/>
                </a:solidFill>
              </a:rPr>
              <a:t>Tuttavia, </a:t>
            </a:r>
            <a:r>
              <a:rPr lang="it-IT" altLang="en-US" sz="2446" b="1">
                <a:solidFill>
                  <a:srgbClr val="000000"/>
                </a:solidFill>
              </a:rPr>
              <a:t>da metà anni '90 si assiste a un boom della produttività</a:t>
            </a:r>
            <a:r>
              <a:rPr lang="it-IT" altLang="en-US" sz="2446">
                <a:solidFill>
                  <a:srgbClr val="000000"/>
                </a:solidFill>
              </a:rPr>
              <a:t> (durato fino alla crisi 2007/2008)</a:t>
            </a:r>
          </a:p>
          <a:p>
            <a:pPr>
              <a:lnSpc>
                <a:spcPct val="93000"/>
              </a:lnSpc>
              <a:spcAft>
                <a:spcPts val="1141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it-IT" altLang="en-US" sz="2446">
                <a:solidFill>
                  <a:srgbClr val="000000"/>
                </a:solidFill>
              </a:rPr>
              <a:t>Brinjolfsson &amp; McAfee (2014): spiegazione del paradosso è in </a:t>
            </a:r>
            <a:r>
              <a:rPr lang="it-IT" altLang="en-US" sz="2446" i="1">
                <a:solidFill>
                  <a:srgbClr val="000000"/>
                </a:solidFill>
              </a:rPr>
              <a:t>gap</a:t>
            </a:r>
            <a:r>
              <a:rPr lang="it-IT" altLang="en-US" sz="2446">
                <a:solidFill>
                  <a:srgbClr val="000000"/>
                </a:solidFill>
              </a:rPr>
              <a:t> temporale esistente tra introduzione tecnologia e aumento produttività,</a:t>
            </a:r>
            <a:r>
              <a:rPr lang="it-IT" altLang="en-US" sz="2446" b="1">
                <a:solidFill>
                  <a:srgbClr val="000000"/>
                </a:solidFill>
              </a:rPr>
              <a:t> necessari lenti aggiustamenti in organizzazione della produzione</a:t>
            </a:r>
            <a:r>
              <a:rPr lang="it-IT" altLang="en-US" sz="2446">
                <a:solidFill>
                  <a:srgbClr val="000000"/>
                </a:solidFill>
              </a:rPr>
              <a:t> (parallelo con l’introduzione dell’energia elettrica a fine XIX secolo, che ha impiegato del tempo prima di aumentare la produttività)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58" y="980728"/>
            <a:ext cx="8396768" cy="5760640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7D97A507-47F4-422D-87FC-A733BACFEF32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43528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200" dirty="0" smtClean="0"/>
              <a:t>Dinamica di IC capital, cross country</a:t>
            </a:r>
            <a:endParaRPr lang="it-IT" sz="4200" dirty="0"/>
          </a:p>
        </p:txBody>
      </p:sp>
    </p:spTree>
    <p:extLst>
      <p:ext uri="{BB962C8B-B14F-4D97-AF65-F5344CB8AC3E}">
        <p14:creationId xmlns:p14="http://schemas.microsoft.com/office/powerpoint/2010/main" val="373639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8539061" cy="5760640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7D97A507-47F4-422D-87FC-A733BACFEF32}"/>
              </a:ext>
            </a:extLst>
          </p:cNvPr>
          <p:cNvSpPr txBox="1">
            <a:spLocks/>
          </p:cNvSpPr>
          <p:nvPr/>
        </p:nvSpPr>
        <p:spPr>
          <a:xfrm>
            <a:off x="355301" y="130622"/>
            <a:ext cx="8435280" cy="85010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800" dirty="0" smtClean="0"/>
              <a:t>Dinamica di Productivity (GDP per hour), cross country</a:t>
            </a:r>
            <a:endParaRPr lang="it-IT" sz="3800" dirty="0"/>
          </a:p>
        </p:txBody>
      </p:sp>
    </p:spTree>
    <p:extLst>
      <p:ext uri="{BB962C8B-B14F-4D97-AF65-F5344CB8AC3E}">
        <p14:creationId xmlns:p14="http://schemas.microsoft.com/office/powerpoint/2010/main" val="86082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07505" y="939785"/>
            <a:ext cx="9036496" cy="857250"/>
          </a:xfrm>
        </p:spPr>
        <p:txBody>
          <a:bodyPr>
            <a:noAutofit/>
          </a:bodyPr>
          <a:lstStyle/>
          <a:p>
            <a:r>
              <a:rPr lang="it-IT" b="1" dirty="0"/>
              <a:t>Conclusioni </a:t>
            </a:r>
            <a:r>
              <a:rPr lang="it-IT" b="1" dirty="0"/>
              <a:t/>
            </a:r>
            <a:br>
              <a:rPr lang="it-IT" b="1" dirty="0"/>
            </a:br>
            <a:r>
              <a:rPr lang="it-IT" b="1" dirty="0"/>
              <a:t>linee guida per il Mercato del Lavoro 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sz="quarter" idx="1"/>
          </p:nvPr>
        </p:nvSpPr>
        <p:spPr>
          <a:xfrm>
            <a:off x="251520" y="1988840"/>
            <a:ext cx="8568952" cy="4525963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it-IT" sz="2500" b="1" u="sng" dirty="0"/>
              <a:t>Qualità del lavoro </a:t>
            </a:r>
            <a:r>
              <a:rPr lang="it-IT" sz="2500" dirty="0"/>
              <a:t>vs precarietà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2500" b="1" u="sng" dirty="0"/>
              <a:t>Riduzione orario di lavoro </a:t>
            </a:r>
            <a:r>
              <a:rPr lang="it-IT" sz="2500" dirty="0"/>
              <a:t>vs intensità del lavoro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2500" b="1" u="sng" dirty="0"/>
              <a:t>Conciliazione famiglia-lavoro  </a:t>
            </a:r>
            <a:r>
              <a:rPr lang="it-IT" sz="2500" dirty="0"/>
              <a:t>vs </a:t>
            </a:r>
            <a:r>
              <a:rPr lang="it-IT" sz="2500" dirty="0" err="1"/>
              <a:t>waste</a:t>
            </a:r>
            <a:endParaRPr lang="it-IT" sz="25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2500" b="1" u="sng" dirty="0"/>
              <a:t>Reddito Minimo </a:t>
            </a:r>
            <a:r>
              <a:rPr lang="it-IT" sz="2500" dirty="0"/>
              <a:t>vs </a:t>
            </a:r>
            <a:r>
              <a:rPr lang="it-IT" sz="2500" dirty="0" err="1"/>
              <a:t>working</a:t>
            </a:r>
            <a:r>
              <a:rPr lang="it-IT" sz="2500" dirty="0"/>
              <a:t> </a:t>
            </a:r>
            <a:r>
              <a:rPr lang="it-IT" sz="2500" dirty="0" err="1"/>
              <a:t>poor</a:t>
            </a:r>
            <a:r>
              <a:rPr lang="it-IT" sz="2500" dirty="0"/>
              <a:t> e povertà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2500" b="1" u="sng" dirty="0"/>
              <a:t>Politiche del lavoro e formazione </a:t>
            </a:r>
            <a:r>
              <a:rPr lang="it-IT" sz="2500" dirty="0"/>
              <a:t>vs inattività e miss-</a:t>
            </a:r>
            <a:r>
              <a:rPr lang="it-IT" sz="2500" dirty="0" err="1"/>
              <a:t>matching</a:t>
            </a:r>
            <a:endParaRPr lang="it-IT" sz="25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2500" b="1" u="sng" dirty="0"/>
              <a:t>La flessibilità scoraggia l’innovazione. </a:t>
            </a:r>
            <a:r>
              <a:rPr lang="it-IT" sz="2500" dirty="0"/>
              <a:t>Bassi salari e </a:t>
            </a:r>
            <a:r>
              <a:rPr lang="it-IT" sz="2500" dirty="0" err="1"/>
              <a:t>flex</a:t>
            </a:r>
            <a:r>
              <a:rPr lang="it-IT" sz="2500" dirty="0"/>
              <a:t> portano Investimenti </a:t>
            </a:r>
            <a:r>
              <a:rPr lang="it-IT" sz="2500" dirty="0" err="1"/>
              <a:t>labour</a:t>
            </a:r>
            <a:r>
              <a:rPr lang="it-IT" sz="2500" dirty="0"/>
              <a:t> intensive </a:t>
            </a:r>
            <a:r>
              <a:rPr lang="it-IT" sz="2500" dirty="0">
                <a:sym typeface="Wingdings" panose="05000000000000000000" pitchFamily="2" charset="2"/>
              </a:rPr>
              <a:t> </a:t>
            </a:r>
            <a:r>
              <a:rPr lang="it-IT" sz="2500" dirty="0"/>
              <a:t>La produttività diminuisce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197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66AFC7-812E-F04F-BC99-BAEFB4560D7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67544" y="188640"/>
            <a:ext cx="8542002" cy="445770"/>
          </a:xfrm>
        </p:spPr>
        <p:txBody>
          <a:bodyPr anchor="t">
            <a:noAutofit/>
          </a:bodyPr>
          <a:lstStyle/>
          <a:p>
            <a:pPr algn="ctr">
              <a:lnSpc>
                <a:spcPct val="80000"/>
              </a:lnSpc>
            </a:pPr>
            <a:r>
              <a:rPr lang="it-IT" sz="2550" b="1" dirty="0"/>
              <a:t>Tendenze Demografiche</a:t>
            </a:r>
            <a:br>
              <a:rPr lang="it-IT" sz="2550" b="1" dirty="0"/>
            </a:br>
            <a:r>
              <a:rPr lang="it-IT" sz="2850" b="1" dirty="0"/>
              <a:t>Tasso di Nascita (1998-2017, per 1000 abitanti)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9606EC9-F295-D544-8FF5-4363CFF7ACC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28650" y="2524596"/>
            <a:ext cx="7886700" cy="307610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dirty="0"/>
              <a:t> 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400764-7EDC-604A-BB29-017C27EC5B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767854"/>
            <a:ext cx="2057400" cy="273844"/>
          </a:xfrm>
        </p:spPr>
        <p:txBody>
          <a:bodyPr/>
          <a:lstStyle/>
          <a:p>
            <a:fld id="{C384CDCB-5FA4-BB49-9A9F-138EEF75BCA6}" type="datetime1">
              <a:rPr lang="it-IT" smtClean="0"/>
              <a:t>05/11/2019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69D3C2-B464-1041-A6C7-89524F031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767854"/>
            <a:ext cx="3086100" cy="273844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409DD7-802D-C349-99E7-B9E94B1E0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767854"/>
            <a:ext cx="2057400" cy="273844"/>
          </a:xfrm>
        </p:spPr>
        <p:txBody>
          <a:bodyPr/>
          <a:lstStyle/>
          <a:p>
            <a:fld id="{10AFF00E-9DC3-7240-8851-04147A744FC9}" type="slidenum">
              <a:rPr lang="it-IT" smtClean="0"/>
              <a:pPr/>
              <a:t>36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628650" y="2172536"/>
            <a:ext cx="8380896" cy="392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buSzPct val="100000"/>
            </a:pPr>
            <a:r>
              <a:rPr lang="it-IT" altLang="en-US" sz="2100" dirty="0">
                <a:solidFill>
                  <a:srgbClr val="000000"/>
                </a:solidFill>
              </a:rPr>
              <a:t>"</a:t>
            </a:r>
          </a:p>
        </p:txBody>
      </p:sp>
      <p:graphicFrame>
        <p:nvGraphicFramePr>
          <p:cNvPr id="8" name="Segnaposto contenuto 3">
            <a:extLst>
              <a:ext uri="{FF2B5EF4-FFF2-40B4-BE49-F238E27FC236}">
                <a16:creationId xmlns:a16="http://schemas.microsoft.com/office/drawing/2014/main" id="{A203904D-5D46-D54A-86F3-6D12CB1F037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0" y="1075638"/>
          <a:ext cx="9009546" cy="5377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629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66AFC7-812E-F04F-BC99-BAEFB4560D7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187624" y="188640"/>
            <a:ext cx="6972300" cy="445770"/>
          </a:xfrm>
        </p:spPr>
        <p:txBody>
          <a:bodyPr anchor="t">
            <a:noAutofit/>
          </a:bodyPr>
          <a:lstStyle/>
          <a:p>
            <a:pPr algn="ctr">
              <a:lnSpc>
                <a:spcPct val="80000"/>
              </a:lnSpc>
            </a:pPr>
            <a:r>
              <a:rPr lang="it-IT" sz="2550" b="1" dirty="0"/>
              <a:t>Tendenze Demografiche</a:t>
            </a:r>
            <a:br>
              <a:rPr lang="it-IT" sz="2550" b="1" dirty="0"/>
            </a:br>
            <a:r>
              <a:rPr lang="it-IT" sz="22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POPOLAZIONE -  Anni 1989, 2019 e 2050</a:t>
            </a:r>
            <a:br>
              <a:rPr lang="it-IT" sz="22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</a:br>
            <a:endParaRPr lang="it-IT" sz="2250" b="1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9606EC9-F295-D544-8FF5-4363CFF7ACC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28650" y="2524596"/>
            <a:ext cx="7886700" cy="307610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dirty="0"/>
              <a:t> 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400764-7EDC-604A-BB29-017C27EC5B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767854"/>
            <a:ext cx="2057400" cy="273844"/>
          </a:xfrm>
        </p:spPr>
        <p:txBody>
          <a:bodyPr/>
          <a:lstStyle/>
          <a:p>
            <a:fld id="{C384CDCB-5FA4-BB49-9A9F-138EEF75BCA6}" type="datetime1">
              <a:rPr lang="it-IT" smtClean="0"/>
              <a:t>05/11/2019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69D3C2-B464-1041-A6C7-89524F031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767854"/>
            <a:ext cx="3086100" cy="273844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409DD7-802D-C349-99E7-B9E94B1E0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767854"/>
            <a:ext cx="2057400" cy="273844"/>
          </a:xfrm>
        </p:spPr>
        <p:txBody>
          <a:bodyPr/>
          <a:lstStyle/>
          <a:p>
            <a:fld id="{10AFF00E-9DC3-7240-8851-04147A744FC9}" type="slidenum">
              <a:rPr lang="it-IT" smtClean="0"/>
              <a:pPr/>
              <a:t>37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628650" y="2172536"/>
            <a:ext cx="8380896" cy="392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buSzPct val="100000"/>
            </a:pPr>
            <a:r>
              <a:rPr lang="it-IT" altLang="en-US" sz="2100" dirty="0">
                <a:solidFill>
                  <a:srgbClr val="000000"/>
                </a:solidFill>
              </a:rPr>
              <a:t>"</a:t>
            </a:r>
          </a:p>
        </p:txBody>
      </p:sp>
      <p:graphicFrame>
        <p:nvGraphicFramePr>
          <p:cNvPr id="11" name="Grafico 10"/>
          <p:cNvGraphicFramePr>
            <a:graphicFrameLocks/>
          </p:cNvGraphicFramePr>
          <p:nvPr>
            <p:extLst/>
          </p:nvPr>
        </p:nvGraphicFramePr>
        <p:xfrm>
          <a:off x="307476" y="1876723"/>
          <a:ext cx="4245012" cy="3723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D01D8548-F7F4-004E-977A-00C986F0576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552488" y="1876723"/>
          <a:ext cx="4343775" cy="3861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5994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66AFC7-812E-F04F-BC99-BAEFB4560D7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187624" y="188640"/>
            <a:ext cx="6972300" cy="445770"/>
          </a:xfrm>
        </p:spPr>
        <p:txBody>
          <a:bodyPr anchor="t">
            <a:noAutofit/>
          </a:bodyPr>
          <a:lstStyle/>
          <a:p>
            <a:pPr algn="ctr">
              <a:lnSpc>
                <a:spcPct val="80000"/>
              </a:lnSpc>
            </a:pPr>
            <a:r>
              <a:rPr lang="it-IT" sz="2550" b="1" dirty="0"/>
              <a:t>Tendenze Demografiche</a:t>
            </a:r>
            <a:br>
              <a:rPr lang="it-IT" sz="2550" b="1" dirty="0"/>
            </a:br>
            <a:r>
              <a:rPr lang="it-IT" sz="2850" b="1" dirty="0"/>
              <a:t>Piramidi della popolazione: 2017-2050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9606EC9-F295-D544-8FF5-4363CFF7ACC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28650" y="2524596"/>
            <a:ext cx="7886700" cy="307610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dirty="0"/>
              <a:t> 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400764-7EDC-604A-BB29-017C27EC5B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767854"/>
            <a:ext cx="2057400" cy="273844"/>
          </a:xfrm>
        </p:spPr>
        <p:txBody>
          <a:bodyPr/>
          <a:lstStyle/>
          <a:p>
            <a:fld id="{C384CDCB-5FA4-BB49-9A9F-138EEF75BCA6}" type="datetime1">
              <a:rPr lang="it-IT" smtClean="0"/>
              <a:t>05/11/2019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69D3C2-B464-1041-A6C7-89524F031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767854"/>
            <a:ext cx="3086100" cy="273844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409DD7-802D-C349-99E7-B9E94B1E0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767854"/>
            <a:ext cx="2057400" cy="273844"/>
          </a:xfrm>
        </p:spPr>
        <p:txBody>
          <a:bodyPr/>
          <a:lstStyle/>
          <a:p>
            <a:fld id="{10AFF00E-9DC3-7240-8851-04147A744FC9}" type="slidenum">
              <a:rPr lang="it-IT" smtClean="0"/>
              <a:pPr/>
              <a:t>38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628650" y="2172536"/>
            <a:ext cx="8380896" cy="392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buSzPct val="100000"/>
            </a:pPr>
            <a:r>
              <a:rPr lang="it-IT" altLang="en-US" sz="2100" dirty="0">
                <a:solidFill>
                  <a:srgbClr val="000000"/>
                </a:solidFill>
              </a:rPr>
              <a:t>"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899592" y="1777097"/>
            <a:ext cx="7069832" cy="4571102"/>
            <a:chOff x="1164505" y="524006"/>
            <a:chExt cx="5824066" cy="2103373"/>
          </a:xfrm>
        </p:grpSpPr>
        <p:graphicFrame>
          <p:nvGraphicFramePr>
            <p:cNvPr id="10" name="Grafico 9"/>
            <p:cNvGraphicFramePr>
              <a:graphicFrameLocks/>
            </p:cNvGraphicFramePr>
            <p:nvPr>
              <p:extLst/>
            </p:nvPr>
          </p:nvGraphicFramePr>
          <p:xfrm>
            <a:off x="1164505" y="524006"/>
            <a:ext cx="2329011" cy="20714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1" name="Grafico 10"/>
            <p:cNvGraphicFramePr>
              <a:graphicFrameLocks/>
            </p:cNvGraphicFramePr>
            <p:nvPr>
              <p:extLst/>
            </p:nvPr>
          </p:nvGraphicFramePr>
          <p:xfrm>
            <a:off x="4663226" y="551304"/>
            <a:ext cx="2325345" cy="20760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5134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66AFC7-812E-F04F-BC99-BAEFB4560D7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49308" y="404664"/>
            <a:ext cx="8127147" cy="445770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it-IT" sz="3150" b="1" dirty="0"/>
              <a:t>Tendenze demografiche e sostenibilità sistema pensionistico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400764-7EDC-604A-BB29-017C27EC5B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767854"/>
            <a:ext cx="2057400" cy="273844"/>
          </a:xfrm>
        </p:spPr>
        <p:txBody>
          <a:bodyPr/>
          <a:lstStyle/>
          <a:p>
            <a:fld id="{C384CDCB-5FA4-BB49-9A9F-138EEF75BCA6}" type="datetime1">
              <a:rPr lang="it-IT" smtClean="0"/>
              <a:t>05/11/2019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69D3C2-B464-1041-A6C7-89524F031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767854"/>
            <a:ext cx="3086100" cy="273844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409DD7-802D-C349-99E7-B9E94B1E0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767854"/>
            <a:ext cx="2057400" cy="273844"/>
          </a:xfrm>
        </p:spPr>
        <p:txBody>
          <a:bodyPr/>
          <a:lstStyle/>
          <a:p>
            <a:fld id="{10AFF00E-9DC3-7240-8851-04147A744FC9}" type="slidenum">
              <a:rPr lang="it-IT" smtClean="0"/>
              <a:pPr/>
              <a:t>39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72703" y="1412246"/>
            <a:ext cx="8480356" cy="4968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3000"/>
              </a:lnSpc>
              <a:spcBef>
                <a:spcPts val="1350"/>
              </a:spcBef>
              <a:buSzPct val="100000"/>
              <a:buFont typeface="Arial" panose="020B0604020202020204" pitchFamily="34" charset="0"/>
              <a:buChar char="•"/>
            </a:pPr>
            <a:r>
              <a:rPr lang="it-IT" altLang="en-US" sz="2500" dirty="0">
                <a:solidFill>
                  <a:srgbClr val="000000"/>
                </a:solidFill>
              </a:rPr>
              <a:t>La letteratura economica (</a:t>
            </a:r>
            <a:r>
              <a:rPr lang="it-IT" altLang="en-US" sz="2500" dirty="0" err="1">
                <a:solidFill>
                  <a:srgbClr val="000000"/>
                </a:solidFill>
              </a:rPr>
              <a:t>Samuelson</a:t>
            </a:r>
            <a:r>
              <a:rPr lang="it-IT" altLang="en-US" sz="2500" dirty="0">
                <a:solidFill>
                  <a:srgbClr val="000000"/>
                </a:solidFill>
              </a:rPr>
              <a:t>, 1958) ha evidenziato che le tendenze demografiche rappresentano una delle più importanti minacce alla sostenibilità pensionistico. </a:t>
            </a:r>
          </a:p>
          <a:p>
            <a:pPr marL="342900" indent="-342900">
              <a:lnSpc>
                <a:spcPct val="93000"/>
              </a:lnSpc>
              <a:spcBef>
                <a:spcPts val="1350"/>
              </a:spcBef>
              <a:buSzPct val="100000"/>
              <a:buFont typeface="Arial" panose="020B0604020202020204" pitchFamily="34" charset="0"/>
              <a:buChar char="•"/>
            </a:pPr>
            <a:r>
              <a:rPr lang="it-IT" altLang="en-US" sz="2500" dirty="0">
                <a:solidFill>
                  <a:srgbClr val="000000"/>
                </a:solidFill>
              </a:rPr>
              <a:t>In un sistema a ripartizione, se la numerosità delle coorti si riduce nel tempo aumenta il rischio di non sostenibilità. </a:t>
            </a:r>
          </a:p>
          <a:p>
            <a:pPr marL="342900" indent="-342900">
              <a:lnSpc>
                <a:spcPct val="93000"/>
              </a:lnSpc>
              <a:spcBef>
                <a:spcPts val="1350"/>
              </a:spcBef>
              <a:buSzPct val="100000"/>
              <a:buFont typeface="Arial" panose="020B0604020202020204" pitchFamily="34" charset="0"/>
              <a:buChar char="•"/>
            </a:pPr>
            <a:r>
              <a:rPr lang="it-IT" altLang="en-US" sz="2500" dirty="0">
                <a:solidFill>
                  <a:srgbClr val="000000"/>
                </a:solidFill>
              </a:rPr>
              <a:t>Nel caso italiano, ciò avviene sia per una riduzione del tasso di fertilità che per una maggiore longevità delle coorti più insieme</a:t>
            </a:r>
            <a:r>
              <a:rPr lang="it-IT" altLang="en-US" sz="2500" dirty="0" smtClean="0">
                <a:solidFill>
                  <a:srgbClr val="000000"/>
                </a:solidFill>
              </a:rPr>
              <a:t>.</a:t>
            </a:r>
          </a:p>
          <a:p>
            <a:pPr marL="342900" indent="-342900">
              <a:lnSpc>
                <a:spcPct val="93000"/>
              </a:lnSpc>
              <a:spcBef>
                <a:spcPts val="1350"/>
              </a:spcBef>
              <a:buSzPct val="100000"/>
              <a:buFont typeface="Arial" panose="020B0604020202020204" pitchFamily="34" charset="0"/>
              <a:buChar char="•"/>
            </a:pPr>
            <a:endParaRPr lang="it-IT" altLang="en-US" sz="25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93000"/>
              </a:lnSpc>
              <a:spcBef>
                <a:spcPts val="1350"/>
              </a:spcBef>
              <a:buSzPct val="100000"/>
              <a:buFont typeface="Arial" panose="020B0604020202020204" pitchFamily="34" charset="0"/>
              <a:buChar char="•"/>
            </a:pPr>
            <a:r>
              <a:rPr lang="it-IT" altLang="en-US" sz="3200" b="1" dirty="0" smtClean="0">
                <a:solidFill>
                  <a:srgbClr val="000000"/>
                </a:solidFill>
              </a:rPr>
              <a:t>Fondo integrativo pubblico</a:t>
            </a:r>
            <a:endParaRPr lang="it-IT" altLang="en-US" sz="3200" b="1" dirty="0">
              <a:solidFill>
                <a:srgbClr val="000000"/>
              </a:solidFill>
            </a:endParaRPr>
          </a:p>
          <a:p>
            <a:pPr marL="342900" indent="-342900">
              <a:lnSpc>
                <a:spcPct val="93000"/>
              </a:lnSpc>
              <a:spcBef>
                <a:spcPts val="1350"/>
              </a:spcBef>
              <a:buSzPct val="100000"/>
              <a:buFont typeface="Arial" panose="020B0604020202020204" pitchFamily="34" charset="0"/>
              <a:buChar char="•"/>
            </a:pPr>
            <a:endParaRPr lang="it-IT" altLang="en-US" sz="2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51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299590" y="862012"/>
          <a:ext cx="9024938" cy="5392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Document" r:id="rId3" imgW="6594070" imgH="3575270" progId="Word.Document.8">
                  <p:embed/>
                </p:oleObj>
              </mc:Choice>
              <mc:Fallback>
                <p:oleObj name="Document" r:id="rId3" imgW="6594070" imgH="3575270" progId="Word.Document.8">
                  <p:embed/>
                  <p:pic>
                    <p:nvPicPr>
                      <p:cNvPr id="4" name="Segnaposto contenuto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590" y="862012"/>
                        <a:ext cx="9024938" cy="53924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tangolo 8"/>
          <p:cNvSpPr/>
          <p:nvPr/>
        </p:nvSpPr>
        <p:spPr>
          <a:xfrm>
            <a:off x="683168" y="121939"/>
            <a:ext cx="70567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3000" b="1" dirty="0">
                <a:solidFill>
                  <a:srgbClr val="FF0000"/>
                </a:solidFill>
              </a:rPr>
              <a:t>Flessibilità del lavoro e Produttività</a:t>
            </a:r>
            <a:endParaRPr lang="it-IT" sz="3000" dirty="0">
              <a:solidFill>
                <a:srgbClr val="FF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739952" y="5387466"/>
            <a:ext cx="100437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350" b="1" dirty="0">
                <a:solidFill>
                  <a:srgbClr val="FF0000"/>
                </a:solidFill>
              </a:rPr>
              <a:t>Fonte OCSE</a:t>
            </a:r>
            <a:endParaRPr lang="it-IT" sz="1350" dirty="0"/>
          </a:p>
        </p:txBody>
      </p:sp>
    </p:spTree>
    <p:extLst>
      <p:ext uri="{BB962C8B-B14F-4D97-AF65-F5344CB8AC3E}">
        <p14:creationId xmlns:p14="http://schemas.microsoft.com/office/powerpoint/2010/main" val="420020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66AFC7-812E-F04F-BC99-BAEFB4560D7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259632" y="157634"/>
            <a:ext cx="6972300" cy="445770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it-IT" sz="3150" b="1" dirty="0"/>
              <a:t>Tendenze demografiche e sostenibilità sistema pensionistico: possibili soluzioni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409DD7-802D-C349-99E7-B9E94B1E0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767854"/>
            <a:ext cx="2057400" cy="273844"/>
          </a:xfrm>
        </p:spPr>
        <p:txBody>
          <a:bodyPr/>
          <a:lstStyle/>
          <a:p>
            <a:fld id="{10AFF00E-9DC3-7240-8851-04147A744FC9}" type="slidenum">
              <a:rPr lang="it-IT" smtClean="0"/>
              <a:pPr/>
              <a:t>40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143508" y="1196752"/>
            <a:ext cx="8856984" cy="5442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spcBef>
                <a:spcPts val="900"/>
              </a:spcBef>
              <a:buSzPct val="100000"/>
            </a:pPr>
            <a:r>
              <a:rPr lang="it-IT" altLang="en-US" sz="2500" dirty="0" smtClean="0">
                <a:solidFill>
                  <a:srgbClr val="000000"/>
                </a:solidFill>
              </a:rPr>
              <a:t>Soluzioni </a:t>
            </a:r>
            <a:r>
              <a:rPr lang="it-IT" altLang="en-US" sz="2500" dirty="0">
                <a:solidFill>
                  <a:srgbClr val="000000"/>
                </a:solidFill>
              </a:rPr>
              <a:t>demografiche</a:t>
            </a:r>
          </a:p>
          <a:p>
            <a:pPr marL="342900" indent="-342900">
              <a:lnSpc>
                <a:spcPct val="93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</a:pPr>
            <a:r>
              <a:rPr lang="it-IT" altLang="en-US" sz="2500" dirty="0">
                <a:solidFill>
                  <a:srgbClr val="000000"/>
                </a:solidFill>
              </a:rPr>
              <a:t>Aumento del tasso di fertilità, sia con politiche di incentivo alla famiglia sia attraverso il canale immigrazione (con tassi di fertilità più elevati)</a:t>
            </a:r>
          </a:p>
          <a:p>
            <a:pPr>
              <a:lnSpc>
                <a:spcPct val="93000"/>
              </a:lnSpc>
              <a:spcBef>
                <a:spcPts val="900"/>
              </a:spcBef>
              <a:buSzPct val="100000"/>
            </a:pPr>
            <a:r>
              <a:rPr lang="it-IT" altLang="en-US" sz="2500" dirty="0">
                <a:solidFill>
                  <a:srgbClr val="000000"/>
                </a:solidFill>
              </a:rPr>
              <a:t>Soluzioni economiche</a:t>
            </a:r>
          </a:p>
          <a:p>
            <a:pPr marL="342900" indent="-342900">
              <a:lnSpc>
                <a:spcPct val="93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</a:pPr>
            <a:r>
              <a:rPr lang="it-IT" altLang="en-US" sz="2500" dirty="0">
                <a:solidFill>
                  <a:srgbClr val="000000"/>
                </a:solidFill>
              </a:rPr>
              <a:t>Crescita dei livelli occupazionali (occupazione femminile, giovani, migranti) (anche attraverso una riduzione dell’orario di lavoro?)</a:t>
            </a:r>
          </a:p>
          <a:p>
            <a:pPr marL="342900" indent="-342900">
              <a:lnSpc>
                <a:spcPct val="93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</a:pPr>
            <a:r>
              <a:rPr lang="it-IT" altLang="en-US" sz="2500" dirty="0">
                <a:solidFill>
                  <a:srgbClr val="000000"/>
                </a:solidFill>
              </a:rPr>
              <a:t>Invecchiamento attivo</a:t>
            </a:r>
          </a:p>
          <a:p>
            <a:pPr marL="342900" indent="-342900">
              <a:lnSpc>
                <a:spcPct val="93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</a:pPr>
            <a:r>
              <a:rPr lang="it-IT" altLang="en-US" sz="2500" dirty="0">
                <a:solidFill>
                  <a:srgbClr val="000000"/>
                </a:solidFill>
              </a:rPr>
              <a:t>Aumento del tasso di contribuzione (con effetti negativi distorsivi sul mercato del lavoro e sulla domanda aggregata), o riduzione degli assegni pensionistici. </a:t>
            </a:r>
          </a:p>
          <a:p>
            <a:pPr marL="342900" indent="-342900">
              <a:lnSpc>
                <a:spcPct val="93000"/>
              </a:lnSpc>
              <a:spcBef>
                <a:spcPts val="1350"/>
              </a:spcBef>
              <a:buSzPct val="100000"/>
              <a:buFont typeface="Arial" panose="020B0604020202020204" pitchFamily="34" charset="0"/>
              <a:buChar char="•"/>
            </a:pPr>
            <a:endParaRPr lang="it-IT" altLang="en-US" sz="2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16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66AFC7-812E-F04F-BC99-BAEFB4560D7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33320" y="260648"/>
            <a:ext cx="8531168" cy="445770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it-IT" sz="3150" b="1" dirty="0"/>
              <a:t>Incentivi alla Natalità: proposte di riforme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400764-7EDC-604A-BB29-017C27EC5B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767854"/>
            <a:ext cx="2057400" cy="273844"/>
          </a:xfrm>
        </p:spPr>
        <p:txBody>
          <a:bodyPr/>
          <a:lstStyle/>
          <a:p>
            <a:fld id="{C384CDCB-5FA4-BB49-9A9F-138EEF75BCA6}" type="datetime1">
              <a:rPr lang="it-IT" smtClean="0"/>
              <a:t>05/11/2019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69D3C2-B464-1041-A6C7-89524F031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767854"/>
            <a:ext cx="3086100" cy="273844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409DD7-802D-C349-99E7-B9E94B1E0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767854"/>
            <a:ext cx="2057400" cy="273844"/>
          </a:xfrm>
        </p:spPr>
        <p:txBody>
          <a:bodyPr/>
          <a:lstStyle/>
          <a:p>
            <a:fld id="{10AFF00E-9DC3-7240-8851-04147A744FC9}" type="slidenum">
              <a:rPr lang="it-IT" smtClean="0"/>
              <a:pPr/>
              <a:t>41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429348" y="908720"/>
            <a:ext cx="8285304" cy="3800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3000"/>
              </a:lnSpc>
              <a:spcBef>
                <a:spcPts val="1350"/>
              </a:spcBef>
              <a:buSzPct val="100000"/>
              <a:buFont typeface="Arial" panose="020B0604020202020204" pitchFamily="34" charset="0"/>
              <a:buChar char="•"/>
            </a:pPr>
            <a:r>
              <a:rPr lang="it-IT" altLang="en-US" sz="2600" dirty="0">
                <a:solidFill>
                  <a:srgbClr val="000000"/>
                </a:solidFill>
              </a:rPr>
              <a:t>Il dibattito attuale si sta focalizzando su un aumento degli incentivi alla fertilità, attraverso l’introduzione di un assegno unico di 240 euro a mese per figlio, fino al compimento dei 18 anni. </a:t>
            </a:r>
          </a:p>
          <a:p>
            <a:pPr marL="342900" indent="-342900">
              <a:lnSpc>
                <a:spcPct val="93000"/>
              </a:lnSpc>
              <a:spcBef>
                <a:spcPts val="1350"/>
              </a:spcBef>
              <a:buSzPct val="100000"/>
              <a:buFont typeface="Arial" panose="020B0604020202020204" pitchFamily="34" charset="0"/>
              <a:buChar char="•"/>
            </a:pPr>
            <a:endParaRPr lang="it-IT" altLang="en-US" sz="26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93000"/>
              </a:lnSpc>
              <a:spcBef>
                <a:spcPts val="1350"/>
              </a:spcBef>
              <a:buSzPct val="100000"/>
              <a:buFont typeface="Arial" panose="020B0604020202020204" pitchFamily="34" charset="0"/>
              <a:buChar char="•"/>
            </a:pPr>
            <a:r>
              <a:rPr lang="it-IT" altLang="en-US" sz="2600" dirty="0">
                <a:solidFill>
                  <a:srgbClr val="000000"/>
                </a:solidFill>
              </a:rPr>
              <a:t>Tale proposta andrebbe a sostituire un insieme meno generoso e frastagliato di incentivi e deduzioni alla natalità, per il quale ad oggi vengono impegnati circa 5-6 miliardi. </a:t>
            </a:r>
          </a:p>
        </p:txBody>
      </p:sp>
    </p:spTree>
    <p:extLst>
      <p:ext uri="{BB962C8B-B14F-4D97-AF65-F5344CB8AC3E}">
        <p14:creationId xmlns:p14="http://schemas.microsoft.com/office/powerpoint/2010/main" val="1872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2352" y="0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it-IT" dirty="0"/>
              <a:t>Disuguaglianza (</a:t>
            </a:r>
            <a:r>
              <a:rPr lang="it-IT" dirty="0" err="1"/>
              <a:t>Gini</a:t>
            </a:r>
            <a:r>
              <a:rPr lang="it-IT" dirty="0"/>
              <a:t>) e Flessibilità (EPL)</a:t>
            </a:r>
          </a:p>
        </p:txBody>
      </p:sp>
      <p:pic>
        <p:nvPicPr>
          <p:cNvPr id="4" name="Immagin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40"/>
          <a:stretch>
            <a:fillRect/>
          </a:stretch>
        </p:blipFill>
        <p:spPr bwMode="auto">
          <a:xfrm>
            <a:off x="282352" y="1143000"/>
            <a:ext cx="8579296" cy="50943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2"/>
          <p:cNvSpPr/>
          <p:nvPr/>
        </p:nvSpPr>
        <p:spPr>
          <a:xfrm>
            <a:off x="6516216" y="5805264"/>
            <a:ext cx="99796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350" dirty="0">
                <a:solidFill>
                  <a:srgbClr val="FF0000"/>
                </a:solidFill>
              </a:rPr>
              <a:t>Fonte OCSE</a:t>
            </a:r>
            <a:endParaRPr lang="it-IT" sz="1350" dirty="0"/>
          </a:p>
        </p:txBody>
      </p:sp>
    </p:spTree>
    <p:extLst>
      <p:ext uri="{BB962C8B-B14F-4D97-AF65-F5344CB8AC3E}">
        <p14:creationId xmlns:p14="http://schemas.microsoft.com/office/powerpoint/2010/main" val="313877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Salari stagnanti per 20+ anni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87" y="1268760"/>
            <a:ext cx="8858478" cy="511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06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Il disegno/modello attuale</a:t>
            </a:r>
          </a:p>
        </p:txBody>
      </p:sp>
      <p:sp>
        <p:nvSpPr>
          <p:cNvPr id="8" name="Figura a mano libera 7"/>
          <p:cNvSpPr/>
          <p:nvPr/>
        </p:nvSpPr>
        <p:spPr>
          <a:xfrm>
            <a:off x="1519518" y="1700808"/>
            <a:ext cx="6104964" cy="2205963"/>
          </a:xfrm>
          <a:custGeom>
            <a:avLst/>
            <a:gdLst>
              <a:gd name="connsiteX0" fmla="*/ 0 w 6104964"/>
              <a:gd name="connsiteY0" fmla="*/ 2138727 h 2205963"/>
              <a:gd name="connsiteX1" fmla="*/ 726141 w 6104964"/>
              <a:gd name="connsiteY1" fmla="*/ 632657 h 2205963"/>
              <a:gd name="connsiteX2" fmla="*/ 2837329 w 6104964"/>
              <a:gd name="connsiteY2" fmla="*/ 645 h 2205963"/>
              <a:gd name="connsiteX3" fmla="*/ 5042647 w 6104964"/>
              <a:gd name="connsiteY3" fmla="*/ 551974 h 2205963"/>
              <a:gd name="connsiteX4" fmla="*/ 6104964 w 6104964"/>
              <a:gd name="connsiteY4" fmla="*/ 2205963 h 2205963"/>
              <a:gd name="connsiteX5" fmla="*/ 6104964 w 6104964"/>
              <a:gd name="connsiteY5" fmla="*/ 2205963 h 2205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4964" h="2205963">
                <a:moveTo>
                  <a:pt x="0" y="2138727"/>
                </a:moveTo>
                <a:cubicBezTo>
                  <a:pt x="126626" y="1563865"/>
                  <a:pt x="253253" y="989004"/>
                  <a:pt x="726141" y="632657"/>
                </a:cubicBezTo>
                <a:cubicBezTo>
                  <a:pt x="1199029" y="276310"/>
                  <a:pt x="2117911" y="14092"/>
                  <a:pt x="2837329" y="645"/>
                </a:cubicBezTo>
                <a:cubicBezTo>
                  <a:pt x="3556747" y="-12802"/>
                  <a:pt x="4498041" y="184421"/>
                  <a:pt x="5042647" y="551974"/>
                </a:cubicBezTo>
                <a:cubicBezTo>
                  <a:pt x="5587253" y="919527"/>
                  <a:pt x="6104964" y="2205963"/>
                  <a:pt x="6104964" y="2205963"/>
                </a:cubicBezTo>
                <a:lnTo>
                  <a:pt x="6104964" y="220596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tella a 5 punte 8"/>
          <p:cNvSpPr/>
          <p:nvPr/>
        </p:nvSpPr>
        <p:spPr>
          <a:xfrm>
            <a:off x="1325198" y="3712451"/>
            <a:ext cx="194320" cy="1943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tella a 5 punte 9"/>
          <p:cNvSpPr/>
          <p:nvPr/>
        </p:nvSpPr>
        <p:spPr>
          <a:xfrm>
            <a:off x="4474840" y="1698648"/>
            <a:ext cx="194320" cy="1943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tella a 5 punte 11"/>
          <p:cNvSpPr/>
          <p:nvPr/>
        </p:nvSpPr>
        <p:spPr>
          <a:xfrm>
            <a:off x="7546032" y="3810744"/>
            <a:ext cx="194320" cy="1943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Salario Minimo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696857" y="3975069"/>
            <a:ext cx="1645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Decreto Dignità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4294520" y="1870541"/>
            <a:ext cx="554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/>
              <a:t>RdC</a:t>
            </a:r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6744370" y="4005275"/>
            <a:ext cx="1603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Salario Minimo</a:t>
            </a:r>
          </a:p>
        </p:txBody>
      </p:sp>
      <p:sp>
        <p:nvSpPr>
          <p:cNvPr id="16" name="Figura a mano libera 15"/>
          <p:cNvSpPr/>
          <p:nvPr/>
        </p:nvSpPr>
        <p:spPr>
          <a:xfrm rot="10800000">
            <a:off x="1538228" y="4450399"/>
            <a:ext cx="6104964" cy="2205963"/>
          </a:xfrm>
          <a:custGeom>
            <a:avLst/>
            <a:gdLst>
              <a:gd name="connsiteX0" fmla="*/ 0 w 6104964"/>
              <a:gd name="connsiteY0" fmla="*/ 2138727 h 2205963"/>
              <a:gd name="connsiteX1" fmla="*/ 726141 w 6104964"/>
              <a:gd name="connsiteY1" fmla="*/ 632657 h 2205963"/>
              <a:gd name="connsiteX2" fmla="*/ 2837329 w 6104964"/>
              <a:gd name="connsiteY2" fmla="*/ 645 h 2205963"/>
              <a:gd name="connsiteX3" fmla="*/ 5042647 w 6104964"/>
              <a:gd name="connsiteY3" fmla="*/ 551974 h 2205963"/>
              <a:gd name="connsiteX4" fmla="*/ 6104964 w 6104964"/>
              <a:gd name="connsiteY4" fmla="*/ 2205963 h 2205963"/>
              <a:gd name="connsiteX5" fmla="*/ 6104964 w 6104964"/>
              <a:gd name="connsiteY5" fmla="*/ 2205963 h 2205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4964" h="2205963">
                <a:moveTo>
                  <a:pt x="0" y="2138727"/>
                </a:moveTo>
                <a:cubicBezTo>
                  <a:pt x="126626" y="1563865"/>
                  <a:pt x="253253" y="989004"/>
                  <a:pt x="726141" y="632657"/>
                </a:cubicBezTo>
                <a:cubicBezTo>
                  <a:pt x="1199029" y="276310"/>
                  <a:pt x="2117911" y="14092"/>
                  <a:pt x="2837329" y="645"/>
                </a:cubicBezTo>
                <a:cubicBezTo>
                  <a:pt x="3556747" y="-12802"/>
                  <a:pt x="4498041" y="184421"/>
                  <a:pt x="5042647" y="551974"/>
                </a:cubicBezTo>
                <a:cubicBezTo>
                  <a:pt x="5587253" y="919527"/>
                  <a:pt x="6104964" y="2205963"/>
                  <a:pt x="6104964" y="2205963"/>
                </a:cubicBezTo>
                <a:lnTo>
                  <a:pt x="6104964" y="2205963"/>
                </a:lnTo>
              </a:path>
            </a:pathLst>
          </a:custGeom>
          <a:noFill/>
          <a:ln cmpd="dbl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2327379" y="5553381"/>
            <a:ext cx="4662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Innovazione, Investimenti, Cuneo Fiscale, CCN….</a:t>
            </a:r>
          </a:p>
        </p:txBody>
      </p:sp>
    </p:spTree>
    <p:extLst>
      <p:ext uri="{BB962C8B-B14F-4D97-AF65-F5344CB8AC3E}">
        <p14:creationId xmlns:p14="http://schemas.microsoft.com/office/powerpoint/2010/main" val="341545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Obiettivi Decreto Dignità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le norme non creano occupazione. Danno diritto. </a:t>
            </a:r>
          </a:p>
          <a:p>
            <a:pPr marL="0" indent="0">
              <a:buNone/>
            </a:pPr>
            <a:r>
              <a:rPr lang="it-IT" dirty="0">
                <a:sym typeface="Wingdings" panose="05000000000000000000" pitchFamily="2" charset="2"/>
              </a:rPr>
              <a:t> </a:t>
            </a:r>
            <a:r>
              <a:rPr lang="it-IT" dirty="0"/>
              <a:t>dà dignità! </a:t>
            </a:r>
          </a:p>
          <a:p>
            <a:r>
              <a:rPr lang="it-IT" dirty="0"/>
              <a:t>Quindi, </a:t>
            </a:r>
            <a:r>
              <a:rPr lang="it-IT" b="1" dirty="0"/>
              <a:t>obiettivi decreto</a:t>
            </a:r>
            <a:r>
              <a:rPr lang="it-IT" dirty="0"/>
              <a:t>? </a:t>
            </a:r>
          </a:p>
          <a:p>
            <a:pPr marL="0" indent="0">
              <a:buNone/>
            </a:pPr>
            <a:r>
              <a:rPr lang="it-IT" dirty="0"/>
              <a:t>1) </a:t>
            </a:r>
            <a:r>
              <a:rPr lang="it-IT" u="sng" dirty="0"/>
              <a:t>aggredire la precarietà,</a:t>
            </a:r>
            <a:r>
              <a:rPr lang="it-IT" dirty="0"/>
              <a:t> e </a:t>
            </a:r>
          </a:p>
          <a:p>
            <a:pPr marL="0" indent="0">
              <a:buNone/>
            </a:pPr>
            <a:r>
              <a:rPr lang="it-IT" dirty="0"/>
              <a:t>2) innescare dei </a:t>
            </a:r>
            <a:r>
              <a:rPr lang="it-IT" u="sng" dirty="0"/>
              <a:t>meccanismi di incentivi</a:t>
            </a:r>
            <a:r>
              <a:rPr lang="it-IT" dirty="0"/>
              <a:t> che favoriscano lavoro qualificato, stabile e investimenti da parte delle imprese in capitale umano, che necessariamente si sviluppa durante relazioni di lungo termine.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4823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300" b="1" dirty="0"/>
              <a:t>Nuovi Rapporti di lavoro (2017)</a:t>
            </a:r>
            <a:r>
              <a:rPr lang="it-IT" b="1" dirty="0"/>
              <a:t>	</a:t>
            </a:r>
            <a:endParaRPr lang="it-IT" dirty="0"/>
          </a:p>
        </p:txBody>
      </p:sp>
      <p:graphicFrame>
        <p:nvGraphicFramePr>
          <p:cNvPr id="4" name="Grafico 3"/>
          <p:cNvGraphicFramePr/>
          <p:nvPr>
            <p:extLst>
              <p:ext uri="{D42A27DB-BD31-4B8C-83A1-F6EECF244321}">
                <p14:modId xmlns:p14="http://schemas.microsoft.com/office/powerpoint/2010/main" val="1812478523"/>
              </p:ext>
            </p:extLst>
          </p:nvPr>
        </p:nvGraphicFramePr>
        <p:xfrm>
          <a:off x="251520" y="1628800"/>
          <a:ext cx="856895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tangolo 2"/>
          <p:cNvSpPr/>
          <p:nvPr/>
        </p:nvSpPr>
        <p:spPr>
          <a:xfrm>
            <a:off x="5796136" y="6263808"/>
            <a:ext cx="1287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Fonte: INPS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733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</TotalTime>
  <Words>1332</Words>
  <Application>Microsoft Office PowerPoint</Application>
  <PresentationFormat>Presentazione su schermo (4:3)</PresentationFormat>
  <Paragraphs>271</Paragraphs>
  <Slides>41</Slides>
  <Notes>11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41</vt:i4>
      </vt:variant>
    </vt:vector>
  </HeadingPairs>
  <TitlesOfParts>
    <vt:vector size="53" baseType="lpstr">
      <vt:lpstr>Microsoft YaHei</vt:lpstr>
      <vt:lpstr>ＭＳ Ｐゴシック</vt:lpstr>
      <vt:lpstr>Arial</vt:lpstr>
      <vt:lpstr>Arial Black</vt:lpstr>
      <vt:lpstr>Calibri</vt:lpstr>
      <vt:lpstr>Garamond</vt:lpstr>
      <vt:lpstr>Times New Roman</vt:lpstr>
      <vt:lpstr>Verdana</vt:lpstr>
      <vt:lpstr>Wingdings</vt:lpstr>
      <vt:lpstr>Tema di Office</vt:lpstr>
      <vt:lpstr>Documento di Microsoft Word</vt:lpstr>
      <vt:lpstr>Document</vt:lpstr>
      <vt:lpstr>Lavoro e Welfare. Problemi e prospettive</vt:lpstr>
      <vt:lpstr>Riforme MdL dopo l’accordo di luglio 93</vt:lpstr>
      <vt:lpstr>Presentazione standard di PowerPoint</vt:lpstr>
      <vt:lpstr>Presentazione standard di PowerPoint</vt:lpstr>
      <vt:lpstr>Disuguaglianza (Gini) e Flessibilità (EPL)</vt:lpstr>
      <vt:lpstr>Salari stagnanti per 20+ anni</vt:lpstr>
      <vt:lpstr>Il disegno/modello attuale</vt:lpstr>
      <vt:lpstr>Obiettivi Decreto Dignità</vt:lpstr>
      <vt:lpstr>Nuovi Rapporti di lavoro (2017) </vt:lpstr>
      <vt:lpstr>Contratti a Tempo Determinato, Indeterminato, e trasformazioni </vt:lpstr>
      <vt:lpstr>Comparazione di adesione fra REI e RDC</vt:lpstr>
      <vt:lpstr>REI, RDC e PDC:  comparazione importi medi mensili erogati</vt:lpstr>
      <vt:lpstr>RdC/PdC – Dati di sintesi (ottobre 2019)</vt:lpstr>
      <vt:lpstr>RdC/PdC – Caratteristiche del richiedente </vt:lpstr>
      <vt:lpstr>Poverty gap e ineq Diminuzione del rapporto Interquintilico (Reddito 20% più agiato su 20% più povero). </vt:lpstr>
      <vt:lpstr>Presentazione standard di PowerPoint</vt:lpstr>
      <vt:lpstr>Tasso di inclusione vs Tasso di disoccupazione  Dati Regionali: (numero di persone coinvolte ogni 10.000 abitanti</vt:lpstr>
      <vt:lpstr>Presentazione standard di PowerPoint</vt:lpstr>
      <vt:lpstr>Proposte: Le riforme del MdL</vt:lpstr>
      <vt:lpstr>Salario minimo (elaborazioni su dati 2018)</vt:lpstr>
      <vt:lpstr>Eterogeneità Settoriali</vt:lpstr>
      <vt:lpstr>Presentazione standard di PowerPoint</vt:lpstr>
      <vt:lpstr>Presentazione standard di PowerPoint</vt:lpstr>
      <vt:lpstr>Bassa disoccupazione e basso numero di ore lavorate</vt:lpstr>
      <vt:lpstr>Presentazione standard di PowerPoint</vt:lpstr>
      <vt:lpstr>Quota salari corretta: totale attività economiche  Anni 1970-2018 </vt:lpstr>
      <vt:lpstr>Dinamica dei percentili delle retribuzioni annuali lorde annue</vt:lpstr>
      <vt:lpstr>Presentazione standard di PowerPoint</vt:lpstr>
      <vt:lpstr>Quota di occupazione nella manifattura sul totale dell’occupazione 1970-2012.  </vt:lpstr>
      <vt:lpstr>Perché l’Italia non cresce?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Conclusioni  linee guida per il Mercato del Lavoro </vt:lpstr>
      <vt:lpstr>Tendenze Demografiche Tasso di Nascita (1998-2017, per 1000 abitanti)</vt:lpstr>
      <vt:lpstr>Tendenze Demografiche POPOLAZIONE -  Anni 1989, 2019 e 2050 </vt:lpstr>
      <vt:lpstr>Tendenze Demografiche Piramidi della popolazione: 2017-2050</vt:lpstr>
      <vt:lpstr>Tendenze demografiche e sostenibilità sistema pensionistico</vt:lpstr>
      <vt:lpstr>Tendenze demografiche e sostenibilità sistema pensionistico: possibili soluzioni</vt:lpstr>
      <vt:lpstr>Incentivi alla Natalità: proposte di riforme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Decreto Dignità</dc:title>
  <dc:creator>Tridico</dc:creator>
  <cp:lastModifiedBy>Tridico Pasquale</cp:lastModifiedBy>
  <cp:revision>41</cp:revision>
  <dcterms:created xsi:type="dcterms:W3CDTF">2018-07-16T22:30:06Z</dcterms:created>
  <dcterms:modified xsi:type="dcterms:W3CDTF">2019-11-05T13:39:53Z</dcterms:modified>
</cp:coreProperties>
</file>